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ource Serif Pro" charset="1" panose="02040603050405020204"/>
      <p:regular r:id="rId10"/>
    </p:embeddedFont>
    <p:embeddedFont>
      <p:font typeface="Source Serif Pro Bold" charset="1" panose="02040803050405020204"/>
      <p:regular r:id="rId11"/>
    </p:embeddedFont>
    <p:embeddedFont>
      <p:font typeface="Times New Roman" charset="1" panose="02030502070405020303"/>
      <p:regular r:id="rId12"/>
    </p:embeddedFont>
    <p:embeddedFont>
      <p:font typeface="Times New Roman Bold" charset="1" panose="02030802070405020303"/>
      <p:regular r:id="rId13"/>
    </p:embeddedFont>
    <p:embeddedFont>
      <p:font typeface="Times New Roman Italics" charset="1" panose="02030502070405090303"/>
      <p:regular r:id="rId14"/>
    </p:embeddedFont>
    <p:embeddedFont>
      <p:font typeface="Times New Roman Bold Italics" charset="1" panose="02030802070405090303"/>
      <p:regular r:id="rId15"/>
    </p:embeddedFont>
    <p:embeddedFont>
      <p:font typeface="Times New Roman Medium" charset="1" panose="02030502070405020303"/>
      <p:regular r:id="rId16"/>
    </p:embeddedFont>
    <p:embeddedFont>
      <p:font typeface="Times New Roman Medium Italics" charset="1" panose="02030502070405090303"/>
      <p:regular r:id="rId17"/>
    </p:embeddedFont>
    <p:embeddedFont>
      <p:font typeface="Times New Roman Semi-Bold" charset="1" panose="02030702070405020303"/>
      <p:regular r:id="rId18"/>
    </p:embeddedFont>
    <p:embeddedFont>
      <p:font typeface="Times New Roman Semi-Bold Italics" charset="1" panose="02030702070405090303"/>
      <p:regular r:id="rId19"/>
    </p:embeddedFont>
    <p:embeddedFont>
      <p:font typeface="Times New Roman Ultra-Bold" charset="1" panose="020309020704050203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44" Target="slides/slide24.xml" Type="http://schemas.openxmlformats.org/officeDocument/2006/relationships/slide"/><Relationship Id="rId45" Target="slides/slide25.xml" Type="http://schemas.openxmlformats.org/officeDocument/2006/relationships/slide"/><Relationship Id="rId46" Target="slides/slide26.xml" Type="http://schemas.openxmlformats.org/officeDocument/2006/relationships/slide"/><Relationship Id="rId47" Target="slides/slide27.xml" Type="http://schemas.openxmlformats.org/officeDocument/2006/relationships/slide"/><Relationship Id="rId48" Target="slides/slide28.xml" Type="http://schemas.openxmlformats.org/officeDocument/2006/relationships/slide"/><Relationship Id="rId49" Target="slides/slide29.xml" Type="http://schemas.openxmlformats.org/officeDocument/2006/relationships/slide"/><Relationship Id="rId5" Target="tableStyles.xml" Type="http://schemas.openxmlformats.org/officeDocument/2006/relationships/tableStyles"/><Relationship Id="rId50" Target="slides/slide30.xml" Type="http://schemas.openxmlformats.org/officeDocument/2006/relationships/slide"/><Relationship Id="rId51" Target="slides/slide31.xml" Type="http://schemas.openxmlformats.org/officeDocument/2006/relationships/slide"/><Relationship Id="rId52" Target="slides/slide32.xml" Type="http://schemas.openxmlformats.org/officeDocument/2006/relationships/slide"/><Relationship Id="rId53" Target="slides/slide33.xml" Type="http://schemas.openxmlformats.org/officeDocument/2006/relationships/slide"/><Relationship Id="rId54" Target="slides/slide34.xml" Type="http://schemas.openxmlformats.org/officeDocument/2006/relationships/slide"/><Relationship Id="rId55" Target="slides/slide35.xml" Type="http://schemas.openxmlformats.org/officeDocument/2006/relationships/slide"/><Relationship Id="rId56" Target="slides/slide36.xml" Type="http://schemas.openxmlformats.org/officeDocument/2006/relationships/slide"/><Relationship Id="rId57" Target="slides/slide37.xml" Type="http://schemas.openxmlformats.org/officeDocument/2006/relationships/slide"/><Relationship Id="rId58" Target="slides/slide38.xml" Type="http://schemas.openxmlformats.org/officeDocument/2006/relationships/slide"/><Relationship Id="rId59" Target="slides/slide39.xml" Type="http://schemas.openxmlformats.org/officeDocument/2006/relationships/slide"/><Relationship Id="rId6" Target="fonts/font6.fntdata" Type="http://schemas.openxmlformats.org/officeDocument/2006/relationships/font"/><Relationship Id="rId60" Target="slides/slide40.xml" Type="http://schemas.openxmlformats.org/officeDocument/2006/relationships/slide"/><Relationship Id="rId61" Target="slides/slide41.xml" Type="http://schemas.openxmlformats.org/officeDocument/2006/relationships/slide"/><Relationship Id="rId62" Target="slides/slide42.xml" Type="http://schemas.openxmlformats.org/officeDocument/2006/relationships/slide"/><Relationship Id="rId63" Target="slides/slide43.xml" Type="http://schemas.openxmlformats.org/officeDocument/2006/relationships/slide"/><Relationship Id="rId64" Target="slides/slide4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7.png" Type="http://schemas.openxmlformats.org/officeDocument/2006/relationships/image"/><Relationship Id="rId7" Target="../media/image2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8.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2.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3.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4.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4150752">
            <a:off x="-916160" y="5428644"/>
            <a:ext cx="3105058" cy="9956561"/>
            <a:chOff x="0" y="0"/>
            <a:chExt cx="1378939" cy="4421652"/>
          </a:xfrm>
        </p:grpSpPr>
        <p:sp>
          <p:nvSpPr>
            <p:cNvPr name="Freeform 3" id="3"/>
            <p:cNvSpPr/>
            <p:nvPr/>
          </p:nvSpPr>
          <p:spPr>
            <a:xfrm flipH="false" flipV="false">
              <a:off x="0" y="0"/>
              <a:ext cx="1378939" cy="4421652"/>
            </a:xfrm>
            <a:custGeom>
              <a:avLst/>
              <a:gdLst/>
              <a:ahLst/>
              <a:cxnLst/>
              <a:rect r="r" b="b" t="t" l="l"/>
              <a:pathLst>
                <a:path h="4421652" w="1378939">
                  <a:moveTo>
                    <a:pt x="0" y="0"/>
                  </a:moveTo>
                  <a:lnTo>
                    <a:pt x="1378939" y="0"/>
                  </a:lnTo>
                  <a:lnTo>
                    <a:pt x="1378939" y="4421652"/>
                  </a:lnTo>
                  <a:lnTo>
                    <a:pt x="0" y="4421652"/>
                  </a:lnTo>
                  <a:close/>
                </a:path>
              </a:pathLst>
            </a:custGeom>
            <a:solidFill>
              <a:srgbClr val="F47D37"/>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45894" y="8240014"/>
            <a:ext cx="2759819" cy="1625784"/>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204549" y="4095693"/>
            <a:ext cx="6043338" cy="3399377"/>
          </a:xfrm>
          <a:prstGeom prst="rect">
            <a:avLst/>
          </a:prstGeom>
        </p:spPr>
      </p:pic>
      <p:sp>
        <p:nvSpPr>
          <p:cNvPr name="TextBox 7" id="7"/>
          <p:cNvSpPr txBox="true"/>
          <p:nvPr/>
        </p:nvSpPr>
        <p:spPr>
          <a:xfrm rot="0">
            <a:off x="8359813" y="57250"/>
            <a:ext cx="8207346" cy="8508978"/>
          </a:xfrm>
          <a:prstGeom prst="rect">
            <a:avLst/>
          </a:prstGeom>
        </p:spPr>
        <p:txBody>
          <a:bodyPr anchor="t" rtlCol="false" tIns="0" lIns="0" bIns="0" rIns="0">
            <a:spAutoFit/>
          </a:bodyPr>
          <a:lstStyle/>
          <a:p>
            <a:pPr algn="ctr" marL="0" indent="0" lvl="0">
              <a:lnSpc>
                <a:spcPts val="5601"/>
              </a:lnSpc>
            </a:pPr>
            <a:r>
              <a:rPr lang="en-US" sz="3734">
                <a:solidFill>
                  <a:srgbClr val="231F20"/>
                </a:solidFill>
                <a:latin typeface="Times New Roman Bold"/>
              </a:rPr>
              <a:t>Khai thác dữ liệu văn bản và ứng dụng</a:t>
            </a:r>
          </a:p>
          <a:p>
            <a:pPr algn="ctr" marL="0" indent="0" lvl="0">
              <a:lnSpc>
                <a:spcPts val="3851"/>
              </a:lnSpc>
            </a:pPr>
          </a:p>
          <a:p>
            <a:pPr algn="ctr" marL="0" indent="0" lvl="0">
              <a:lnSpc>
                <a:spcPts val="5601"/>
              </a:lnSpc>
            </a:pPr>
            <a:r>
              <a:rPr lang="en-US" sz="3734">
                <a:solidFill>
                  <a:srgbClr val="231F20"/>
                </a:solidFill>
                <a:latin typeface="Times New Roman Bold"/>
              </a:rPr>
              <a:t>Group 04</a:t>
            </a:r>
          </a:p>
          <a:p>
            <a:pPr marL="0" indent="0" lvl="0">
              <a:lnSpc>
                <a:spcPts val="5601"/>
              </a:lnSpc>
            </a:pPr>
            <a:r>
              <a:rPr lang="en-US" sz="3734">
                <a:solidFill>
                  <a:srgbClr val="231F20"/>
                </a:solidFill>
                <a:latin typeface="Times New Roman"/>
              </a:rPr>
              <a:t>Instructors: Mr. Le Thanh Tung </a:t>
            </a:r>
          </a:p>
          <a:p>
            <a:pPr marL="0" indent="0" lvl="0">
              <a:lnSpc>
                <a:spcPts val="5601"/>
              </a:lnSpc>
            </a:pPr>
            <a:r>
              <a:rPr lang="en-US" sz="3734">
                <a:solidFill>
                  <a:srgbClr val="231F20"/>
                </a:solidFill>
                <a:latin typeface="Times New Roman"/>
              </a:rPr>
              <a:t>                     Ms. Tran Thi Thao Nhi</a:t>
            </a:r>
          </a:p>
          <a:p>
            <a:pPr marL="0" indent="0" lvl="0">
              <a:lnSpc>
                <a:spcPts val="4111"/>
              </a:lnSpc>
            </a:pPr>
          </a:p>
          <a:p>
            <a:pPr marL="0" indent="0" lvl="0">
              <a:lnSpc>
                <a:spcPts val="6122"/>
              </a:lnSpc>
            </a:pPr>
            <a:r>
              <a:rPr lang="en-US" sz="4081">
                <a:solidFill>
                  <a:srgbClr val="231F20"/>
                </a:solidFill>
                <a:latin typeface="Times New Roman"/>
              </a:rPr>
              <a:t>Danh sách thành viên:</a:t>
            </a:r>
          </a:p>
          <a:p>
            <a:pPr marL="0" indent="0" lvl="0">
              <a:lnSpc>
                <a:spcPts val="3519"/>
              </a:lnSpc>
            </a:pPr>
          </a:p>
          <a:p>
            <a:pPr marL="0" indent="0" lvl="0">
              <a:lnSpc>
                <a:spcPts val="5400"/>
              </a:lnSpc>
            </a:pPr>
            <a:r>
              <a:rPr lang="en-US" sz="3600">
                <a:solidFill>
                  <a:srgbClr val="231F20"/>
                </a:solidFill>
                <a:latin typeface="Times New Roman"/>
              </a:rPr>
              <a:t>20127674: LÊ ĐỨC ĐẠT</a:t>
            </a:r>
          </a:p>
          <a:p>
            <a:pPr marL="0" indent="0" lvl="0">
              <a:lnSpc>
                <a:spcPts val="5400"/>
              </a:lnSpc>
            </a:pPr>
          </a:p>
          <a:p>
            <a:pPr marL="0" indent="0" lvl="0">
              <a:lnSpc>
                <a:spcPts val="5400"/>
              </a:lnSpc>
            </a:pPr>
            <a:r>
              <a:rPr lang="en-US" sz="3600">
                <a:solidFill>
                  <a:srgbClr val="231F20"/>
                </a:solidFill>
                <a:latin typeface="Times New Roman"/>
              </a:rPr>
              <a:t>19127359: TRƯƠNG DIỆU ĐẠT</a:t>
            </a:r>
          </a:p>
          <a:p>
            <a:pPr marL="0" indent="0" lvl="0">
              <a:lnSpc>
                <a:spcPts val="5400"/>
              </a:lnSpc>
            </a:pPr>
          </a:p>
          <a:p>
            <a:pPr marL="0" indent="0" lvl="0">
              <a:lnSpc>
                <a:spcPts val="5400"/>
              </a:lnSpc>
            </a:pPr>
            <a:r>
              <a:rPr lang="en-US" sz="3600">
                <a:solidFill>
                  <a:srgbClr val="231F20"/>
                </a:solidFill>
                <a:latin typeface="Times New Roman"/>
              </a:rPr>
              <a:t>20127552: VƯƠNG HUỲNH TẤN LỘC</a:t>
            </a:r>
          </a:p>
        </p:txBody>
      </p:sp>
      <p:sp>
        <p:nvSpPr>
          <p:cNvPr name="TextBox 8" id="8"/>
          <p:cNvSpPr txBox="true"/>
          <p:nvPr/>
        </p:nvSpPr>
        <p:spPr>
          <a:xfrm rot="0">
            <a:off x="1028700" y="1028700"/>
            <a:ext cx="6438342" cy="2810738"/>
          </a:xfrm>
          <a:prstGeom prst="rect">
            <a:avLst/>
          </a:prstGeom>
        </p:spPr>
        <p:txBody>
          <a:bodyPr anchor="t" rtlCol="false" tIns="0" lIns="0" bIns="0" rIns="0">
            <a:spAutoFit/>
          </a:bodyPr>
          <a:lstStyle/>
          <a:p>
            <a:pPr marL="0" indent="0" lvl="0">
              <a:lnSpc>
                <a:spcPts val="7459"/>
              </a:lnSpc>
              <a:spcBef>
                <a:spcPct val="0"/>
              </a:spcBef>
            </a:pPr>
            <a:r>
              <a:rPr lang="en-US" sz="6216">
                <a:solidFill>
                  <a:srgbClr val="231F20"/>
                </a:solidFill>
                <a:latin typeface="Source Serif Pro Bold"/>
              </a:rPr>
              <a:t>TEXT CLASSIFICATION WITH BERT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07D66"/>
        </a:solidFill>
      </p:bgPr>
    </p:bg>
    <p:spTree>
      <p:nvGrpSpPr>
        <p:cNvPr id="1" name=""/>
        <p:cNvGrpSpPr/>
        <p:nvPr/>
      </p:nvGrpSpPr>
      <p:grpSpPr>
        <a:xfrm>
          <a:off x="0" y="0"/>
          <a:ext cx="0" cy="0"/>
          <a:chOff x="0" y="0"/>
          <a:chExt cx="0" cy="0"/>
        </a:xfrm>
      </p:grpSpPr>
      <p:grpSp>
        <p:nvGrpSpPr>
          <p:cNvPr name="Group 2" id="2"/>
          <p:cNvGrpSpPr/>
          <p:nvPr/>
        </p:nvGrpSpPr>
        <p:grpSpPr>
          <a:xfrm rot="13617">
            <a:off x="13933585" y="-1542073"/>
            <a:ext cx="13371147" cy="13371147"/>
            <a:chOff x="0" y="0"/>
            <a:chExt cx="812800" cy="812800"/>
          </a:xfrm>
        </p:grpSpPr>
        <p:sp>
          <p:nvSpPr>
            <p:cNvPr name="Freeform 3" id="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79518" y="2349839"/>
            <a:ext cx="8891820" cy="6693116"/>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028700" y="259611"/>
            <a:ext cx="8327377" cy="6522068"/>
          </a:xfrm>
          <a:prstGeom prst="rect">
            <a:avLst/>
          </a:prstGeom>
        </p:spPr>
      </p:pic>
      <p:sp>
        <p:nvSpPr>
          <p:cNvPr name="TextBox 7" id="7"/>
          <p:cNvSpPr txBox="true"/>
          <p:nvPr/>
        </p:nvSpPr>
        <p:spPr>
          <a:xfrm rot="0">
            <a:off x="1028700" y="7036213"/>
            <a:ext cx="8928591" cy="2222087"/>
          </a:xfrm>
          <a:prstGeom prst="rect">
            <a:avLst/>
          </a:prstGeom>
        </p:spPr>
        <p:txBody>
          <a:bodyPr anchor="t" rtlCol="false" tIns="0" lIns="0" bIns="0" rIns="0">
            <a:spAutoFit/>
          </a:bodyPr>
          <a:lstStyle/>
          <a:p>
            <a:pPr marL="0" indent="0" lvl="0">
              <a:lnSpc>
                <a:spcPts val="4364"/>
              </a:lnSpc>
            </a:pPr>
            <a:r>
              <a:rPr lang="en-US" sz="3967">
                <a:solidFill>
                  <a:srgbClr val="FFFFFF"/>
                </a:solidFill>
                <a:latin typeface="Source Serif Pro Bold"/>
              </a:rPr>
              <a:t>Multilingual model: BERT is available in multiple versions that have been trained on multilingual data, allowing support for many different languages.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9162" y="3844290"/>
            <a:ext cx="11429676" cy="2693670"/>
          </a:xfrm>
          <a:prstGeom prst="rect">
            <a:avLst/>
          </a:prstGeom>
        </p:spPr>
        <p:txBody>
          <a:bodyPr anchor="t" rtlCol="false" tIns="0" lIns="0" bIns="0" rIns="0">
            <a:spAutoFit/>
          </a:bodyPr>
          <a:lstStyle/>
          <a:p>
            <a:pPr algn="ctr" marL="0" indent="0" lvl="0">
              <a:lnSpc>
                <a:spcPts val="10560"/>
              </a:lnSpc>
              <a:spcBef>
                <a:spcPct val="0"/>
              </a:spcBef>
            </a:pPr>
            <a:r>
              <a:rPr lang="en-US" sz="9600" u="none">
                <a:solidFill>
                  <a:srgbClr val="231F20"/>
                </a:solidFill>
                <a:latin typeface="Source Serif Pro Bold"/>
              </a:rPr>
              <a:t>2. DATASET, INPUT AND OUTPUT</a:t>
            </a:r>
          </a:p>
        </p:txBody>
      </p:sp>
      <p:grpSp>
        <p:nvGrpSpPr>
          <p:cNvPr name="Group 3" id="3"/>
          <p:cNvGrpSpPr/>
          <p:nvPr/>
        </p:nvGrpSpPr>
        <p:grpSpPr>
          <a:xfrm rot="592094">
            <a:off x="16838376" y="-1665550"/>
            <a:ext cx="5235657" cy="14808939"/>
            <a:chOff x="0" y="0"/>
            <a:chExt cx="1378939" cy="3900297"/>
          </a:xfrm>
        </p:grpSpPr>
        <p:sp>
          <p:nvSpPr>
            <p:cNvPr name="Freeform 4" id="4"/>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6" id="6"/>
          <p:cNvGrpSpPr/>
          <p:nvPr/>
        </p:nvGrpSpPr>
        <p:grpSpPr>
          <a:xfrm rot="-1867417">
            <a:off x="-3638142" y="-1349168"/>
            <a:ext cx="5235657" cy="17189618"/>
            <a:chOff x="0" y="0"/>
            <a:chExt cx="1378939" cy="4527307"/>
          </a:xfrm>
        </p:grpSpPr>
        <p:sp>
          <p:nvSpPr>
            <p:cNvPr name="Freeform 7" id="7"/>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07D66"/>
        </a:solidFill>
      </p:bgPr>
    </p:bg>
    <p:spTree>
      <p:nvGrpSpPr>
        <p:cNvPr id="1" name=""/>
        <p:cNvGrpSpPr/>
        <p:nvPr/>
      </p:nvGrpSpPr>
      <p:grpSpPr>
        <a:xfrm>
          <a:off x="0" y="0"/>
          <a:ext cx="0" cy="0"/>
          <a:chOff x="0" y="0"/>
          <a:chExt cx="0" cy="0"/>
        </a:xfrm>
      </p:grpSpPr>
      <p:sp>
        <p:nvSpPr>
          <p:cNvPr name="TextBox 2" id="2"/>
          <p:cNvSpPr txBox="true"/>
          <p:nvPr/>
        </p:nvSpPr>
        <p:spPr>
          <a:xfrm rot="0">
            <a:off x="1289432" y="2624998"/>
            <a:ext cx="8928591" cy="6417957"/>
          </a:xfrm>
          <a:prstGeom prst="rect">
            <a:avLst/>
          </a:prstGeom>
        </p:spPr>
        <p:txBody>
          <a:bodyPr anchor="t" rtlCol="false" tIns="0" lIns="0" bIns="0" rIns="0">
            <a:spAutoFit/>
          </a:bodyPr>
          <a:lstStyle/>
          <a:p>
            <a:pPr marL="0" indent="0" lvl="0">
              <a:lnSpc>
                <a:spcPts val="7261"/>
              </a:lnSpc>
            </a:pPr>
            <a:r>
              <a:rPr lang="en-US" sz="6600">
                <a:solidFill>
                  <a:srgbClr val="FFFFFF"/>
                </a:solidFill>
                <a:latin typeface="Source Serif Pro Bold"/>
              </a:rPr>
              <a:t>After you have downloaded the BERT model and created the tokenizer, you need to prepare the dataset, input and output data as follows:</a:t>
            </a:r>
          </a:p>
        </p:txBody>
      </p:sp>
      <p:grpSp>
        <p:nvGrpSpPr>
          <p:cNvPr name="Group 3" id="3"/>
          <p:cNvGrpSpPr/>
          <p:nvPr/>
        </p:nvGrpSpPr>
        <p:grpSpPr>
          <a:xfrm rot="13617">
            <a:off x="13933585" y="-1542073"/>
            <a:ext cx="13371147" cy="13371147"/>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15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79518" y="2349839"/>
            <a:ext cx="8891820" cy="6693116"/>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2891094" y="3006528"/>
            <a:ext cx="8328580" cy="7004370"/>
          </a:xfrm>
          <a:prstGeom prst="rect">
            <a:avLst/>
          </a:prstGeom>
        </p:spPr>
      </p:pic>
      <p:sp>
        <p:nvSpPr>
          <p:cNvPr name="TextBox 11" id="11"/>
          <p:cNvSpPr txBox="true"/>
          <p:nvPr/>
        </p:nvSpPr>
        <p:spPr>
          <a:xfrm rot="0">
            <a:off x="3543886" y="38100"/>
            <a:ext cx="11429676" cy="2968428"/>
          </a:xfrm>
          <a:prstGeom prst="rect">
            <a:avLst/>
          </a:prstGeom>
        </p:spPr>
        <p:txBody>
          <a:bodyPr anchor="t" rtlCol="false" tIns="0" lIns="0" bIns="0" rIns="0">
            <a:spAutoFit/>
          </a:bodyPr>
          <a:lstStyle/>
          <a:p>
            <a:pPr algn="ctr" marL="0" indent="0" lvl="0">
              <a:lnSpc>
                <a:spcPts val="4657"/>
              </a:lnSpc>
              <a:spcBef>
                <a:spcPct val="0"/>
              </a:spcBef>
            </a:pPr>
            <a:r>
              <a:rPr lang="en-US" sz="4234" u="none">
                <a:solidFill>
                  <a:srgbClr val="231F20"/>
                </a:solidFill>
                <a:latin typeface="Source Serif Pro Bold"/>
              </a:rPr>
              <a:t>Dataset: Search or create a dataset consisting of Vietnamese documents/TEXT labeled as positive (1), neutral (0) and negative (2). This dataset will be used to train and test your models.</a:t>
            </a:r>
          </a:p>
        </p:txBody>
      </p:sp>
      <p:pic>
        <p:nvPicPr>
          <p:cNvPr name="Picture 12" id="12"/>
          <p:cNvPicPr>
            <a:picLocks noChangeAspect="true"/>
          </p:cNvPicPr>
          <p:nvPr/>
        </p:nvPicPr>
        <p:blipFill>
          <a:blip r:embed="rId7"/>
          <a:srcRect l="0" t="0" r="0" b="2304"/>
          <a:stretch>
            <a:fillRect/>
          </a:stretch>
        </p:blipFill>
        <p:spPr>
          <a:xfrm flipH="false" flipV="false" rot="0">
            <a:off x="5273888" y="3176176"/>
            <a:ext cx="11891573" cy="242755"/>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53551" y="1847900"/>
            <a:ext cx="12956516" cy="6648350"/>
          </a:xfrm>
          <a:prstGeom prst="rect">
            <a:avLst/>
          </a:prstGeom>
        </p:spPr>
        <p:txBody>
          <a:bodyPr anchor="t" rtlCol="false" tIns="0" lIns="0" bIns="0" rIns="0">
            <a:spAutoFit/>
          </a:bodyPr>
          <a:lstStyle/>
          <a:p>
            <a:pPr algn="ctr" marL="0" indent="0" lvl="0">
              <a:lnSpc>
                <a:spcPts val="6591"/>
              </a:lnSpc>
              <a:spcBef>
                <a:spcPct val="0"/>
              </a:spcBef>
            </a:pPr>
            <a:r>
              <a:rPr lang="en-US" sz="5992" u="none">
                <a:solidFill>
                  <a:srgbClr val="231F20"/>
                </a:solidFill>
                <a:latin typeface="Source Serif Pro Bold"/>
              </a:rPr>
              <a:t>Input data: Input data includes Vietnamese documents/TEXT from dataset. You need to split the dataset into two subsets: the training set and the test set. The training set will be used to train the model, while the test set helps to evaluate the performance of the model.</a:t>
            </a:r>
          </a:p>
        </p:txBody>
      </p:sp>
      <p:grpSp>
        <p:nvGrpSpPr>
          <p:cNvPr name="Group 3" id="3"/>
          <p:cNvGrpSpPr/>
          <p:nvPr/>
        </p:nvGrpSpPr>
        <p:grpSpPr>
          <a:xfrm rot="592094">
            <a:off x="16838376" y="-1665550"/>
            <a:ext cx="5235657" cy="14808939"/>
            <a:chOff x="0" y="0"/>
            <a:chExt cx="1378939" cy="3900297"/>
          </a:xfrm>
        </p:grpSpPr>
        <p:sp>
          <p:nvSpPr>
            <p:cNvPr name="Freeform 4" id="4"/>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6" id="6"/>
          <p:cNvGrpSpPr/>
          <p:nvPr/>
        </p:nvGrpSpPr>
        <p:grpSpPr>
          <a:xfrm rot="-1867417">
            <a:off x="-3638142" y="-1349168"/>
            <a:ext cx="5235657" cy="17189618"/>
            <a:chOff x="0" y="0"/>
            <a:chExt cx="1378939" cy="4527307"/>
          </a:xfrm>
        </p:grpSpPr>
        <p:sp>
          <p:nvSpPr>
            <p:cNvPr name="Freeform 7" id="7"/>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9162" y="2093591"/>
            <a:ext cx="11429676" cy="6156969"/>
          </a:xfrm>
          <a:prstGeom prst="rect">
            <a:avLst/>
          </a:prstGeom>
        </p:spPr>
        <p:txBody>
          <a:bodyPr anchor="t" rtlCol="false" tIns="0" lIns="0" bIns="0" rIns="0">
            <a:spAutoFit/>
          </a:bodyPr>
          <a:lstStyle/>
          <a:p>
            <a:pPr algn="ctr" marL="0" indent="0" lvl="0">
              <a:lnSpc>
                <a:spcPts val="6930"/>
              </a:lnSpc>
              <a:spcBef>
                <a:spcPct val="0"/>
              </a:spcBef>
            </a:pPr>
            <a:r>
              <a:rPr lang="en-US" sz="6300" u="none">
                <a:solidFill>
                  <a:srgbClr val="231F20"/>
                </a:solidFill>
                <a:latin typeface="Source Serif Pro Bold"/>
              </a:rPr>
              <a:t>Output data: Output data are labels corresponding to the texts in the training and test sets. These labels are used to monitor the model training and evaluate the model's performance on the test set.</a:t>
            </a:r>
          </a:p>
        </p:txBody>
      </p:sp>
      <p:grpSp>
        <p:nvGrpSpPr>
          <p:cNvPr name="Group 3" id="3"/>
          <p:cNvGrpSpPr/>
          <p:nvPr/>
        </p:nvGrpSpPr>
        <p:grpSpPr>
          <a:xfrm rot="592094">
            <a:off x="16838376" y="-1665550"/>
            <a:ext cx="5235657" cy="14808939"/>
            <a:chOff x="0" y="0"/>
            <a:chExt cx="1378939" cy="3900297"/>
          </a:xfrm>
        </p:grpSpPr>
        <p:sp>
          <p:nvSpPr>
            <p:cNvPr name="Freeform 4" id="4"/>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6" id="6"/>
          <p:cNvGrpSpPr/>
          <p:nvPr/>
        </p:nvGrpSpPr>
        <p:grpSpPr>
          <a:xfrm rot="-1867417">
            <a:off x="-3638142" y="-1349168"/>
            <a:ext cx="5235657" cy="17189618"/>
            <a:chOff x="0" y="0"/>
            <a:chExt cx="1378939" cy="4527307"/>
          </a:xfrm>
        </p:grpSpPr>
        <p:sp>
          <p:nvSpPr>
            <p:cNvPr name="Freeform 7" id="7"/>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9162" y="4511040"/>
            <a:ext cx="11429676" cy="1360170"/>
          </a:xfrm>
          <a:prstGeom prst="rect">
            <a:avLst/>
          </a:prstGeom>
        </p:spPr>
        <p:txBody>
          <a:bodyPr anchor="t" rtlCol="false" tIns="0" lIns="0" bIns="0" rIns="0">
            <a:spAutoFit/>
          </a:bodyPr>
          <a:lstStyle/>
          <a:p>
            <a:pPr algn="ctr" marL="0" indent="0" lvl="0">
              <a:lnSpc>
                <a:spcPts val="10560"/>
              </a:lnSpc>
              <a:spcBef>
                <a:spcPct val="0"/>
              </a:spcBef>
            </a:pPr>
            <a:r>
              <a:rPr lang="en-US" sz="9600" u="none">
                <a:solidFill>
                  <a:srgbClr val="231F20"/>
                </a:solidFill>
                <a:latin typeface="Source Serif Pro Bold"/>
              </a:rPr>
              <a:t>Steps to take</a:t>
            </a:r>
          </a:p>
        </p:txBody>
      </p:sp>
      <p:grpSp>
        <p:nvGrpSpPr>
          <p:cNvPr name="Group 3" id="3"/>
          <p:cNvGrpSpPr/>
          <p:nvPr/>
        </p:nvGrpSpPr>
        <p:grpSpPr>
          <a:xfrm rot="592094">
            <a:off x="16838376" y="-1665550"/>
            <a:ext cx="5235657" cy="14808939"/>
            <a:chOff x="0" y="0"/>
            <a:chExt cx="1378939" cy="3900297"/>
          </a:xfrm>
        </p:grpSpPr>
        <p:sp>
          <p:nvSpPr>
            <p:cNvPr name="Freeform 4" id="4"/>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6" id="6"/>
          <p:cNvGrpSpPr/>
          <p:nvPr/>
        </p:nvGrpSpPr>
        <p:grpSpPr>
          <a:xfrm rot="-1867417">
            <a:off x="-3638142" y="-1349168"/>
            <a:ext cx="5235657" cy="17189618"/>
            <a:chOff x="0" y="0"/>
            <a:chExt cx="1378939" cy="4527307"/>
          </a:xfrm>
        </p:grpSpPr>
        <p:sp>
          <p:nvSpPr>
            <p:cNvPr name="Freeform 7" id="7"/>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07D66"/>
        </a:solidFill>
      </p:bgPr>
    </p:bg>
    <p:spTree>
      <p:nvGrpSpPr>
        <p:cNvPr id="1" name=""/>
        <p:cNvGrpSpPr/>
        <p:nvPr/>
      </p:nvGrpSpPr>
      <p:grpSpPr>
        <a:xfrm>
          <a:off x="0" y="0"/>
          <a:ext cx="0" cy="0"/>
          <a:chOff x="0" y="0"/>
          <a:chExt cx="0" cy="0"/>
        </a:xfrm>
      </p:grpSpPr>
      <p:sp>
        <p:nvSpPr>
          <p:cNvPr name="TextBox 2" id="2"/>
          <p:cNvSpPr txBox="true"/>
          <p:nvPr/>
        </p:nvSpPr>
        <p:spPr>
          <a:xfrm rot="0">
            <a:off x="1028700" y="2054987"/>
            <a:ext cx="8928591" cy="5886462"/>
          </a:xfrm>
          <a:prstGeom prst="rect">
            <a:avLst/>
          </a:prstGeom>
        </p:spPr>
        <p:txBody>
          <a:bodyPr anchor="t" rtlCol="false" tIns="0" lIns="0" bIns="0" rIns="0">
            <a:spAutoFit/>
          </a:bodyPr>
          <a:lstStyle/>
          <a:p>
            <a:pPr marL="0" indent="0" lvl="0">
              <a:lnSpc>
                <a:spcPts val="6601"/>
              </a:lnSpc>
            </a:pPr>
            <a:r>
              <a:rPr lang="en-US" sz="6000">
                <a:solidFill>
                  <a:srgbClr val="FFFFFF"/>
                </a:solidFill>
                <a:latin typeface="Source Serif Pro Bold"/>
              </a:rPr>
              <a:t>After preparing the dataset, input and output data, you can proceed to train and evaluate the BERT, TF-IDF, Word2Vec and Bag-of-words models</a:t>
            </a:r>
          </a:p>
        </p:txBody>
      </p:sp>
      <p:grpSp>
        <p:nvGrpSpPr>
          <p:cNvPr name="Group 3" id="3"/>
          <p:cNvGrpSpPr/>
          <p:nvPr/>
        </p:nvGrpSpPr>
        <p:grpSpPr>
          <a:xfrm rot="13617">
            <a:off x="13933585" y="-1542073"/>
            <a:ext cx="13371147" cy="13371147"/>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15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79518" y="2349839"/>
            <a:ext cx="8891820" cy="6693116"/>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9162" y="2879720"/>
            <a:ext cx="11429676" cy="4584709"/>
          </a:xfrm>
          <a:prstGeom prst="rect">
            <a:avLst/>
          </a:prstGeom>
        </p:spPr>
        <p:txBody>
          <a:bodyPr anchor="t" rtlCol="false" tIns="0" lIns="0" bIns="0" rIns="0">
            <a:spAutoFit/>
          </a:bodyPr>
          <a:lstStyle/>
          <a:p>
            <a:pPr algn="ctr" marL="0" indent="0" lvl="0">
              <a:lnSpc>
                <a:spcPts val="6050"/>
              </a:lnSpc>
              <a:spcBef>
                <a:spcPct val="0"/>
              </a:spcBef>
            </a:pPr>
            <a:r>
              <a:rPr lang="en-US" sz="5500" u="none">
                <a:solidFill>
                  <a:srgbClr val="231F20"/>
                </a:solidFill>
                <a:latin typeface="Source Serif Pro Bold"/>
              </a:rPr>
              <a:t>Data preprocessing: Use BERT's tokenizer to encode the sentences in the training and test sets. For TF-IDF, Word2Vec and Bag-of-words, use "underthesea" library to separate Vietnamese words.</a:t>
            </a:r>
          </a:p>
        </p:txBody>
      </p:sp>
      <p:grpSp>
        <p:nvGrpSpPr>
          <p:cNvPr name="Group 3" id="3"/>
          <p:cNvGrpSpPr/>
          <p:nvPr/>
        </p:nvGrpSpPr>
        <p:grpSpPr>
          <a:xfrm rot="592094">
            <a:off x="16838376" y="-1665550"/>
            <a:ext cx="5235657" cy="14808939"/>
            <a:chOff x="0" y="0"/>
            <a:chExt cx="1378939" cy="3900297"/>
          </a:xfrm>
        </p:grpSpPr>
        <p:sp>
          <p:nvSpPr>
            <p:cNvPr name="Freeform 4" id="4"/>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6" id="6"/>
          <p:cNvGrpSpPr/>
          <p:nvPr/>
        </p:nvGrpSpPr>
        <p:grpSpPr>
          <a:xfrm rot="-1867417">
            <a:off x="-3638142" y="-1349168"/>
            <a:ext cx="5235657" cy="17189618"/>
            <a:chOff x="0" y="0"/>
            <a:chExt cx="1378939" cy="4527307"/>
          </a:xfrm>
        </p:grpSpPr>
        <p:sp>
          <p:nvSpPr>
            <p:cNvPr name="Freeform 7" id="7"/>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07D66"/>
        </a:solidFill>
      </p:bgPr>
    </p:bg>
    <p:spTree>
      <p:nvGrpSpPr>
        <p:cNvPr id="1" name=""/>
        <p:cNvGrpSpPr/>
        <p:nvPr/>
      </p:nvGrpSpPr>
      <p:grpSpPr>
        <a:xfrm>
          <a:off x="0" y="0"/>
          <a:ext cx="0" cy="0"/>
          <a:chOff x="0" y="0"/>
          <a:chExt cx="0" cy="0"/>
        </a:xfrm>
      </p:grpSpPr>
      <p:sp>
        <p:nvSpPr>
          <p:cNvPr name="TextBox 2" id="2"/>
          <p:cNvSpPr txBox="true"/>
          <p:nvPr/>
        </p:nvSpPr>
        <p:spPr>
          <a:xfrm rot="0">
            <a:off x="1170918" y="3147304"/>
            <a:ext cx="8928591" cy="4404385"/>
          </a:xfrm>
          <a:prstGeom prst="rect">
            <a:avLst/>
          </a:prstGeom>
        </p:spPr>
        <p:txBody>
          <a:bodyPr anchor="t" rtlCol="false" tIns="0" lIns="0" bIns="0" rIns="0">
            <a:spAutoFit/>
          </a:bodyPr>
          <a:lstStyle/>
          <a:p>
            <a:pPr marL="0" indent="0" lvl="0">
              <a:lnSpc>
                <a:spcPts val="6932"/>
              </a:lnSpc>
            </a:pPr>
            <a:r>
              <a:rPr lang="en-US" sz="6301">
                <a:solidFill>
                  <a:srgbClr val="FFFFFF"/>
                </a:solidFill>
                <a:latin typeface="Source Serif Pro Bold"/>
              </a:rPr>
              <a:t>Model training: Train BERT, TF-IDF, Word2Vec and Bag-of-words models on the training set.</a:t>
            </a:r>
          </a:p>
        </p:txBody>
      </p:sp>
      <p:grpSp>
        <p:nvGrpSpPr>
          <p:cNvPr name="Group 3" id="3"/>
          <p:cNvGrpSpPr/>
          <p:nvPr/>
        </p:nvGrpSpPr>
        <p:grpSpPr>
          <a:xfrm rot="13617">
            <a:off x="13933585" y="-1542073"/>
            <a:ext cx="13371147" cy="13371147"/>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15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79518" y="2349839"/>
            <a:ext cx="8891820" cy="669311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4150752">
            <a:off x="-916160" y="5428644"/>
            <a:ext cx="3105058" cy="9956561"/>
            <a:chOff x="0" y="0"/>
            <a:chExt cx="1378939" cy="4421652"/>
          </a:xfrm>
        </p:grpSpPr>
        <p:sp>
          <p:nvSpPr>
            <p:cNvPr name="Freeform 3" id="3"/>
            <p:cNvSpPr/>
            <p:nvPr/>
          </p:nvSpPr>
          <p:spPr>
            <a:xfrm flipH="false" flipV="false">
              <a:off x="0" y="0"/>
              <a:ext cx="1378939" cy="4421652"/>
            </a:xfrm>
            <a:custGeom>
              <a:avLst/>
              <a:gdLst/>
              <a:ahLst/>
              <a:cxnLst/>
              <a:rect r="r" b="b" t="t" l="l"/>
              <a:pathLst>
                <a:path h="4421652" w="1378939">
                  <a:moveTo>
                    <a:pt x="0" y="0"/>
                  </a:moveTo>
                  <a:lnTo>
                    <a:pt x="1378939" y="0"/>
                  </a:lnTo>
                  <a:lnTo>
                    <a:pt x="1378939" y="4421652"/>
                  </a:lnTo>
                  <a:lnTo>
                    <a:pt x="0" y="4421652"/>
                  </a:lnTo>
                  <a:close/>
                </a:path>
              </a:pathLst>
            </a:custGeom>
            <a:solidFill>
              <a:srgbClr val="F47D37"/>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45894" y="8240014"/>
            <a:ext cx="2759819" cy="1625784"/>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204549" y="4095693"/>
            <a:ext cx="6043338" cy="3399377"/>
          </a:xfrm>
          <a:prstGeom prst="rect">
            <a:avLst/>
          </a:prstGeom>
        </p:spPr>
      </p:pic>
      <p:sp>
        <p:nvSpPr>
          <p:cNvPr name="TextBox 7" id="7"/>
          <p:cNvSpPr txBox="true"/>
          <p:nvPr/>
        </p:nvSpPr>
        <p:spPr>
          <a:xfrm rot="0">
            <a:off x="8359813" y="57250"/>
            <a:ext cx="8207346" cy="9337653"/>
          </a:xfrm>
          <a:prstGeom prst="rect">
            <a:avLst/>
          </a:prstGeom>
        </p:spPr>
        <p:txBody>
          <a:bodyPr anchor="t" rtlCol="false" tIns="0" lIns="0" bIns="0" rIns="0">
            <a:spAutoFit/>
          </a:bodyPr>
          <a:lstStyle/>
          <a:p>
            <a:pPr algn="ctr" marL="0" indent="0" lvl="0">
              <a:lnSpc>
                <a:spcPts val="5601"/>
              </a:lnSpc>
            </a:pPr>
            <a:r>
              <a:rPr lang="en-US" sz="3734">
                <a:solidFill>
                  <a:srgbClr val="231F20"/>
                </a:solidFill>
                <a:latin typeface="Times New Roman Bold"/>
              </a:rPr>
              <a:t>Phân công công việc:</a:t>
            </a:r>
          </a:p>
          <a:p>
            <a:pPr marL="0" indent="0" lvl="0">
              <a:lnSpc>
                <a:spcPts val="4111"/>
              </a:lnSpc>
            </a:pPr>
          </a:p>
          <a:p>
            <a:pPr marL="0" indent="0" lvl="0">
              <a:lnSpc>
                <a:spcPts val="6122"/>
              </a:lnSpc>
            </a:pPr>
            <a:r>
              <a:rPr lang="en-US" sz="4081">
                <a:solidFill>
                  <a:srgbClr val="231F20"/>
                </a:solidFill>
                <a:latin typeface="Times New Roman"/>
              </a:rPr>
              <a:t>Danh sách thành viên:</a:t>
            </a:r>
          </a:p>
          <a:p>
            <a:pPr marL="0" indent="0" lvl="0">
              <a:lnSpc>
                <a:spcPts val="3519"/>
              </a:lnSpc>
            </a:pPr>
          </a:p>
          <a:p>
            <a:pPr marL="0" indent="0" lvl="0">
              <a:lnSpc>
                <a:spcPts val="5400"/>
              </a:lnSpc>
            </a:pPr>
            <a:r>
              <a:rPr lang="en-US" sz="3600">
                <a:solidFill>
                  <a:srgbClr val="231F20"/>
                </a:solidFill>
                <a:latin typeface="Times New Roman"/>
              </a:rPr>
              <a:t>20127674: LÊ ĐỨC ĐẠT (80%)</a:t>
            </a:r>
          </a:p>
          <a:p>
            <a:pPr marL="0" indent="0" lvl="0">
              <a:lnSpc>
                <a:spcPts val="5400"/>
              </a:lnSpc>
            </a:pPr>
            <a:r>
              <a:rPr lang="en-US" sz="3600">
                <a:solidFill>
                  <a:srgbClr val="231F20"/>
                </a:solidFill>
                <a:latin typeface="Times New Roman"/>
              </a:rPr>
              <a:t>Code, Làm slide chung(Doc to deck trên Canva)</a:t>
            </a:r>
          </a:p>
          <a:p>
            <a:pPr marL="0" indent="0" lvl="0">
              <a:lnSpc>
                <a:spcPts val="5400"/>
              </a:lnSpc>
            </a:pPr>
          </a:p>
          <a:p>
            <a:pPr marL="0" indent="0" lvl="0">
              <a:lnSpc>
                <a:spcPts val="5400"/>
              </a:lnSpc>
            </a:pPr>
            <a:r>
              <a:rPr lang="en-US" sz="3600">
                <a:solidFill>
                  <a:srgbClr val="231F20"/>
                </a:solidFill>
                <a:latin typeface="Times New Roman"/>
              </a:rPr>
              <a:t>19127359: TRƯƠNG DIỆU ĐẠT(10%)</a:t>
            </a:r>
          </a:p>
          <a:p>
            <a:pPr marL="0" indent="0" lvl="0">
              <a:lnSpc>
                <a:spcPts val="5400"/>
              </a:lnSpc>
            </a:pPr>
            <a:r>
              <a:rPr lang="en-US" sz="3600">
                <a:solidFill>
                  <a:srgbClr val="231F20"/>
                </a:solidFill>
                <a:latin typeface="Times New Roman"/>
              </a:rPr>
              <a:t>Làm slide lí thuyết</a:t>
            </a:r>
          </a:p>
          <a:p>
            <a:pPr marL="0" indent="0" lvl="0">
              <a:lnSpc>
                <a:spcPts val="5400"/>
              </a:lnSpc>
            </a:pPr>
          </a:p>
          <a:p>
            <a:pPr marL="0" indent="0" lvl="0">
              <a:lnSpc>
                <a:spcPts val="5400"/>
              </a:lnSpc>
            </a:pPr>
            <a:r>
              <a:rPr lang="en-US" sz="3600">
                <a:solidFill>
                  <a:srgbClr val="231F20"/>
                </a:solidFill>
                <a:latin typeface="Times New Roman"/>
              </a:rPr>
              <a:t>20127552: VƯƠNG HUỲNH TẤN LỘC(10%)</a:t>
            </a:r>
          </a:p>
          <a:p>
            <a:pPr marL="0" indent="0" lvl="0">
              <a:lnSpc>
                <a:spcPts val="5400"/>
              </a:lnSpc>
            </a:pPr>
            <a:r>
              <a:rPr lang="en-US" sz="3600">
                <a:solidFill>
                  <a:srgbClr val="231F20"/>
                </a:solidFill>
                <a:latin typeface="Times New Roman"/>
              </a:rPr>
              <a:t>Làm slide lí thuyết</a:t>
            </a:r>
          </a:p>
        </p:txBody>
      </p:sp>
      <p:sp>
        <p:nvSpPr>
          <p:cNvPr name="TextBox 8" id="8"/>
          <p:cNvSpPr txBox="true"/>
          <p:nvPr/>
        </p:nvSpPr>
        <p:spPr>
          <a:xfrm rot="0">
            <a:off x="1028700" y="1028700"/>
            <a:ext cx="6438342" cy="2810738"/>
          </a:xfrm>
          <a:prstGeom prst="rect">
            <a:avLst/>
          </a:prstGeom>
        </p:spPr>
        <p:txBody>
          <a:bodyPr anchor="t" rtlCol="false" tIns="0" lIns="0" bIns="0" rIns="0">
            <a:spAutoFit/>
          </a:bodyPr>
          <a:lstStyle/>
          <a:p>
            <a:pPr marL="0" indent="0" lvl="0">
              <a:lnSpc>
                <a:spcPts val="7459"/>
              </a:lnSpc>
              <a:spcBef>
                <a:spcPct val="0"/>
              </a:spcBef>
            </a:pPr>
            <a:r>
              <a:rPr lang="en-US" sz="6216">
                <a:solidFill>
                  <a:srgbClr val="231F20"/>
                </a:solidFill>
                <a:latin typeface="Source Serif Pro Bold"/>
              </a:rPr>
              <a:t>TEXT CLASSIFICATION WITH BERT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9162" y="2228846"/>
            <a:ext cx="11429676" cy="5886459"/>
          </a:xfrm>
          <a:prstGeom prst="rect">
            <a:avLst/>
          </a:prstGeom>
        </p:spPr>
        <p:txBody>
          <a:bodyPr anchor="t" rtlCol="false" tIns="0" lIns="0" bIns="0" rIns="0">
            <a:spAutoFit/>
          </a:bodyPr>
          <a:lstStyle/>
          <a:p>
            <a:pPr algn="ctr" marL="0" indent="0" lvl="0">
              <a:lnSpc>
                <a:spcPts val="6600"/>
              </a:lnSpc>
              <a:spcBef>
                <a:spcPct val="0"/>
              </a:spcBef>
            </a:pPr>
            <a:r>
              <a:rPr lang="en-US" sz="6000" u="none">
                <a:solidFill>
                  <a:srgbClr val="231F20"/>
                </a:solidFill>
                <a:latin typeface="Source Serif Pro Bold"/>
              </a:rPr>
              <a:t>Model evaluation: Use the trained models to predict the labels of the texts in the test set. Calculate the accuracy of each model by comparing the predicted results with the actual labels.</a:t>
            </a:r>
          </a:p>
        </p:txBody>
      </p:sp>
      <p:grpSp>
        <p:nvGrpSpPr>
          <p:cNvPr name="Group 3" id="3"/>
          <p:cNvGrpSpPr/>
          <p:nvPr/>
        </p:nvGrpSpPr>
        <p:grpSpPr>
          <a:xfrm rot="592094">
            <a:off x="16838376" y="-1665550"/>
            <a:ext cx="5235657" cy="14808939"/>
            <a:chOff x="0" y="0"/>
            <a:chExt cx="1378939" cy="3900297"/>
          </a:xfrm>
        </p:grpSpPr>
        <p:sp>
          <p:nvSpPr>
            <p:cNvPr name="Freeform 4" id="4"/>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6" id="6"/>
          <p:cNvGrpSpPr/>
          <p:nvPr/>
        </p:nvGrpSpPr>
        <p:grpSpPr>
          <a:xfrm rot="-1867417">
            <a:off x="-3638142" y="-1349168"/>
            <a:ext cx="5235657" cy="17189618"/>
            <a:chOff x="0" y="0"/>
            <a:chExt cx="1378939" cy="4527307"/>
          </a:xfrm>
        </p:grpSpPr>
        <p:sp>
          <p:nvSpPr>
            <p:cNvPr name="Freeform 7" id="7"/>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07D66"/>
        </a:solidFill>
      </p:bgPr>
    </p:bg>
    <p:spTree>
      <p:nvGrpSpPr>
        <p:cNvPr id="1" name=""/>
        <p:cNvGrpSpPr/>
        <p:nvPr/>
      </p:nvGrpSpPr>
      <p:grpSpPr>
        <a:xfrm>
          <a:off x="0" y="0"/>
          <a:ext cx="0" cy="0"/>
          <a:chOff x="0" y="0"/>
          <a:chExt cx="0" cy="0"/>
        </a:xfrm>
      </p:grpSpPr>
      <p:grpSp>
        <p:nvGrpSpPr>
          <p:cNvPr name="Group 2" id="2"/>
          <p:cNvGrpSpPr/>
          <p:nvPr/>
        </p:nvGrpSpPr>
        <p:grpSpPr>
          <a:xfrm rot="13617">
            <a:off x="13933585" y="-1542073"/>
            <a:ext cx="13371147" cy="13371147"/>
            <a:chOff x="0" y="0"/>
            <a:chExt cx="812800" cy="812800"/>
          </a:xfrm>
        </p:grpSpPr>
        <p:sp>
          <p:nvSpPr>
            <p:cNvPr name="Freeform 3" id="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srcRect l="0" t="0" r="0" b="0"/>
          <a:stretch>
            <a:fillRect/>
          </a:stretch>
        </p:blipFill>
        <p:spPr>
          <a:xfrm flipH="false" flipV="false" rot="0">
            <a:off x="10719198" y="2951468"/>
            <a:ext cx="7568802" cy="5589269"/>
          </a:xfrm>
          <a:prstGeom prst="rect">
            <a:avLst/>
          </a:prstGeom>
        </p:spPr>
      </p:pic>
      <p:sp>
        <p:nvSpPr>
          <p:cNvPr name="TextBox 6" id="6"/>
          <p:cNvSpPr txBox="true"/>
          <p:nvPr/>
        </p:nvSpPr>
        <p:spPr>
          <a:xfrm rot="0">
            <a:off x="1028700" y="2300580"/>
            <a:ext cx="8928591" cy="6957720"/>
          </a:xfrm>
          <a:prstGeom prst="rect">
            <a:avLst/>
          </a:prstGeom>
        </p:spPr>
        <p:txBody>
          <a:bodyPr anchor="t" rtlCol="false" tIns="0" lIns="0" bIns="0" rIns="0">
            <a:spAutoFit/>
          </a:bodyPr>
          <a:lstStyle/>
          <a:p>
            <a:pPr marL="0" indent="0" lvl="0">
              <a:lnSpc>
                <a:spcPts val="7812"/>
              </a:lnSpc>
            </a:pPr>
            <a:r>
              <a:rPr lang="en-US" sz="7101">
                <a:solidFill>
                  <a:srgbClr val="FFFFFF"/>
                </a:solidFill>
                <a:latin typeface="Source Serif Pro Bold"/>
              </a:rPr>
              <a:t>Graphing: Plot a column graph to compare the accuracy of BERT, TF-IDF, Word2Vec and Bag-of-words models.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07D66"/>
        </a:solidFill>
      </p:bgPr>
    </p:bg>
    <p:spTree>
      <p:nvGrpSpPr>
        <p:cNvPr id="1" name=""/>
        <p:cNvGrpSpPr/>
        <p:nvPr/>
      </p:nvGrpSpPr>
      <p:grpSpPr>
        <a:xfrm>
          <a:off x="0" y="0"/>
          <a:ext cx="0" cy="0"/>
          <a:chOff x="0" y="0"/>
          <a:chExt cx="0" cy="0"/>
        </a:xfrm>
      </p:grpSpPr>
      <p:sp>
        <p:nvSpPr>
          <p:cNvPr name="TextBox 2" id="2"/>
          <p:cNvSpPr txBox="true"/>
          <p:nvPr/>
        </p:nvSpPr>
        <p:spPr>
          <a:xfrm rot="0">
            <a:off x="1028700" y="3291180"/>
            <a:ext cx="8928591" cy="5967120"/>
          </a:xfrm>
          <a:prstGeom prst="rect">
            <a:avLst/>
          </a:prstGeom>
        </p:spPr>
        <p:txBody>
          <a:bodyPr anchor="t" rtlCol="false" tIns="0" lIns="0" bIns="0" rIns="0">
            <a:spAutoFit/>
          </a:bodyPr>
          <a:lstStyle/>
          <a:p>
            <a:pPr marL="0" indent="0" lvl="0">
              <a:lnSpc>
                <a:spcPts val="7812"/>
              </a:lnSpc>
            </a:pPr>
            <a:r>
              <a:rPr lang="en-US" sz="7101">
                <a:solidFill>
                  <a:srgbClr val="FFFFFF"/>
                </a:solidFill>
                <a:latin typeface="Source Serif Pro"/>
              </a:rPr>
              <a:t>EXAMPLES TO COMPARE ENGLISH AND VIETNAMESE TEXT CLASSIFICATION WITH BERT</a:t>
            </a:r>
          </a:p>
        </p:txBody>
      </p:sp>
      <p:grpSp>
        <p:nvGrpSpPr>
          <p:cNvPr name="Group 3" id="3"/>
          <p:cNvGrpSpPr/>
          <p:nvPr/>
        </p:nvGrpSpPr>
        <p:grpSpPr>
          <a:xfrm rot="13617">
            <a:off x="13933585" y="-1542073"/>
            <a:ext cx="13371147" cy="13371147"/>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15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79518" y="2349839"/>
            <a:ext cx="8891820" cy="6693116"/>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9162" y="4511040"/>
            <a:ext cx="11429676" cy="1360170"/>
          </a:xfrm>
          <a:prstGeom prst="rect">
            <a:avLst/>
          </a:prstGeom>
        </p:spPr>
        <p:txBody>
          <a:bodyPr anchor="t" rtlCol="false" tIns="0" lIns="0" bIns="0" rIns="0">
            <a:spAutoFit/>
          </a:bodyPr>
          <a:lstStyle/>
          <a:p>
            <a:pPr algn="ctr" marL="0" indent="0" lvl="0">
              <a:lnSpc>
                <a:spcPts val="10560"/>
              </a:lnSpc>
              <a:spcBef>
                <a:spcPct val="0"/>
              </a:spcBef>
            </a:pPr>
            <a:r>
              <a:rPr lang="en-US" sz="9600">
                <a:solidFill>
                  <a:srgbClr val="231F20"/>
                </a:solidFill>
                <a:latin typeface="Source Serif Pro Bold"/>
              </a:rPr>
              <a:t>ENGLISH</a:t>
            </a:r>
          </a:p>
        </p:txBody>
      </p:sp>
      <p:grpSp>
        <p:nvGrpSpPr>
          <p:cNvPr name="Group 3" id="3"/>
          <p:cNvGrpSpPr/>
          <p:nvPr/>
        </p:nvGrpSpPr>
        <p:grpSpPr>
          <a:xfrm rot="592094">
            <a:off x="16838376" y="-1665550"/>
            <a:ext cx="5235657" cy="14808939"/>
            <a:chOff x="0" y="0"/>
            <a:chExt cx="1378939" cy="3900297"/>
          </a:xfrm>
        </p:grpSpPr>
        <p:sp>
          <p:nvSpPr>
            <p:cNvPr name="Freeform 4" id="4"/>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6" id="6"/>
          <p:cNvGrpSpPr/>
          <p:nvPr/>
        </p:nvGrpSpPr>
        <p:grpSpPr>
          <a:xfrm rot="-1867417">
            <a:off x="-3638142" y="-1349168"/>
            <a:ext cx="5235657" cy="17189618"/>
            <a:chOff x="0" y="0"/>
            <a:chExt cx="1378939" cy="4527307"/>
          </a:xfrm>
        </p:grpSpPr>
        <p:sp>
          <p:nvSpPr>
            <p:cNvPr name="Freeform 7" id="7"/>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542769" y="2157148"/>
            <a:ext cx="11202463" cy="5972704"/>
          </a:xfrm>
          <a:prstGeom prst="rect">
            <a:avLst/>
          </a:prstGeom>
        </p:spPr>
      </p:pic>
      <p:sp>
        <p:nvSpPr>
          <p:cNvPr name="TextBox 11" id="11"/>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LIBRARIES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2247381" y="2179398"/>
            <a:ext cx="13793237" cy="7548129"/>
          </a:xfrm>
          <a:prstGeom prst="rect">
            <a:avLst/>
          </a:prstGeom>
        </p:spPr>
      </p:pic>
      <p:sp>
        <p:nvSpPr>
          <p:cNvPr name="TextBox 11" id="11"/>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Bold"/>
              </a:rPr>
              <a:t>LIBRARIES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638044" y="2256735"/>
            <a:ext cx="17011912" cy="7847465"/>
          </a:xfrm>
          <a:prstGeom prst="rect">
            <a:avLst/>
          </a:prstGeom>
        </p:spPr>
      </p:pic>
      <p:sp>
        <p:nvSpPr>
          <p:cNvPr name="TextBox 11" id="11"/>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Bold"/>
              </a:rPr>
              <a:t>SETUP DATASETS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639750" y="2440146"/>
            <a:ext cx="17008499" cy="5737398"/>
          </a:xfrm>
          <a:prstGeom prst="rect">
            <a:avLst/>
          </a:prstGeom>
        </p:spPr>
      </p:pic>
      <p:sp>
        <p:nvSpPr>
          <p:cNvPr name="TextBox 11" id="11"/>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Bold"/>
              </a:rPr>
              <a:t>BERT MODEL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27628" y="2893879"/>
            <a:ext cx="17632745" cy="4499242"/>
          </a:xfrm>
          <a:prstGeom prst="rect">
            <a:avLst/>
          </a:prstGeom>
        </p:spPr>
      </p:pic>
      <p:sp>
        <p:nvSpPr>
          <p:cNvPr name="TextBox 11" id="11"/>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Bold"/>
              </a:rPr>
              <a:t>BERT MODEL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218234" y="2869460"/>
            <a:ext cx="17851531" cy="3354814"/>
          </a:xfrm>
          <a:prstGeom prst="rect">
            <a:avLst/>
          </a:prstGeom>
        </p:spPr>
      </p:pic>
      <p:sp>
        <p:nvSpPr>
          <p:cNvPr name="TextBox 11" id="11"/>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TF-IDF MODEL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287753">
            <a:off x="16987685" y="3777821"/>
            <a:ext cx="3115917" cy="9247376"/>
            <a:chOff x="0" y="0"/>
            <a:chExt cx="152426" cy="452366"/>
          </a:xfrm>
        </p:grpSpPr>
        <p:sp>
          <p:nvSpPr>
            <p:cNvPr name="Freeform 3" id="3"/>
            <p:cNvSpPr/>
            <p:nvPr/>
          </p:nvSpPr>
          <p:spPr>
            <a:xfrm flipH="false" flipV="false">
              <a:off x="0" y="0"/>
              <a:ext cx="152426" cy="452366"/>
            </a:xfrm>
            <a:custGeom>
              <a:avLst/>
              <a:gdLst/>
              <a:ahLst/>
              <a:cxnLst/>
              <a:rect r="r" b="b" t="t" l="l"/>
              <a:pathLst>
                <a:path h="452366" w="152426">
                  <a:moveTo>
                    <a:pt x="0" y="0"/>
                  </a:moveTo>
                  <a:lnTo>
                    <a:pt x="152426" y="0"/>
                  </a:lnTo>
                  <a:lnTo>
                    <a:pt x="152426" y="452366"/>
                  </a:lnTo>
                  <a:lnTo>
                    <a:pt x="0" y="452366"/>
                  </a:lnTo>
                  <a:close/>
                </a:path>
              </a:pathLst>
            </a:custGeom>
            <a:solidFill>
              <a:srgbClr val="407D6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pic>
        <p:nvPicPr>
          <p:cNvPr name="Picture 5" id="5"/>
          <p:cNvPicPr>
            <a:picLocks noChangeAspect="true"/>
          </p:cNvPicPr>
          <p:nvPr/>
        </p:nvPicPr>
        <p:blipFill>
          <a:blip r:embed="rId2"/>
          <a:srcRect l="0" t="0" r="0" b="0"/>
          <a:stretch>
            <a:fillRect/>
          </a:stretch>
        </p:blipFill>
        <p:spPr>
          <a:xfrm flipH="false" flipV="false" rot="0">
            <a:off x="7170445" y="5439826"/>
            <a:ext cx="8638946" cy="4521049"/>
          </a:xfrm>
          <a:prstGeom prst="rect">
            <a:avLst/>
          </a:prstGeom>
        </p:spPr>
      </p:pic>
      <p:grpSp>
        <p:nvGrpSpPr>
          <p:cNvPr name="Group 6" id="6"/>
          <p:cNvGrpSpPr/>
          <p:nvPr/>
        </p:nvGrpSpPr>
        <p:grpSpPr>
          <a:xfrm rot="0">
            <a:off x="1838629" y="232325"/>
            <a:ext cx="13970762" cy="5555821"/>
            <a:chOff x="0" y="0"/>
            <a:chExt cx="18627683" cy="7407761"/>
          </a:xfrm>
        </p:grpSpPr>
        <p:sp>
          <p:nvSpPr>
            <p:cNvPr name="TextBox 7" id="7"/>
            <p:cNvSpPr txBox="true"/>
            <p:nvPr/>
          </p:nvSpPr>
          <p:spPr>
            <a:xfrm rot="0">
              <a:off x="0" y="-9525"/>
              <a:ext cx="14493086" cy="1635125"/>
            </a:xfrm>
            <a:prstGeom prst="rect">
              <a:avLst/>
            </a:prstGeom>
          </p:spPr>
          <p:txBody>
            <a:bodyPr anchor="t" rtlCol="false" tIns="0" lIns="0" bIns="0" rIns="0">
              <a:spAutoFit/>
            </a:bodyPr>
            <a:lstStyle/>
            <a:p>
              <a:pPr marL="0" indent="0" lvl="0">
                <a:lnSpc>
                  <a:spcPts val="9600"/>
                </a:lnSpc>
                <a:spcBef>
                  <a:spcPct val="0"/>
                </a:spcBef>
              </a:pPr>
              <a:r>
                <a:rPr lang="en-US" sz="8000">
                  <a:solidFill>
                    <a:srgbClr val="231F20"/>
                  </a:solidFill>
                  <a:latin typeface="Source Serif Pro Bold"/>
                </a:rPr>
                <a:t>1. WHAT IS BERT</a:t>
              </a:r>
            </a:p>
          </p:txBody>
        </p:sp>
        <p:sp>
          <p:nvSpPr>
            <p:cNvPr name="TextBox 8" id="8"/>
            <p:cNvSpPr txBox="true"/>
            <p:nvPr/>
          </p:nvSpPr>
          <p:spPr>
            <a:xfrm rot="0">
              <a:off x="0" y="3362175"/>
              <a:ext cx="18627683" cy="4045586"/>
            </a:xfrm>
            <a:prstGeom prst="rect">
              <a:avLst/>
            </a:prstGeom>
          </p:spPr>
          <p:txBody>
            <a:bodyPr anchor="t" rtlCol="false" tIns="0" lIns="0" bIns="0" rIns="0">
              <a:spAutoFit/>
            </a:bodyPr>
            <a:lstStyle/>
            <a:p>
              <a:pPr algn="l" marL="0" indent="0" lvl="0">
                <a:lnSpc>
                  <a:spcPts val="4949"/>
                </a:lnSpc>
                <a:spcBef>
                  <a:spcPct val="0"/>
                </a:spcBef>
              </a:pPr>
              <a:r>
                <a:rPr lang="en-US" sz="3299" u="none">
                  <a:solidFill>
                    <a:srgbClr val="231F20"/>
                  </a:solidFill>
                  <a:latin typeface="Source Serif Pro"/>
                </a:rPr>
                <a:t>BERT (Bidirectional Encoder Representations from Transformers) is a language model developed by Google in 2018. BERT has achieved breakthrough results in many natural language processing (NLP) tasks such as text classification. , predict the next sentence, answer questions, and understand semantics.</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547274" y="2605106"/>
            <a:ext cx="17193451" cy="3337835"/>
          </a:xfrm>
          <a:prstGeom prst="rect">
            <a:avLst/>
          </a:prstGeom>
        </p:spPr>
      </p:pic>
      <p:sp>
        <p:nvSpPr>
          <p:cNvPr name="TextBox 11" id="11"/>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BAG-OF-WORDS MODEL</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46165" y="2168727"/>
            <a:ext cx="17595670" cy="6310461"/>
          </a:xfrm>
          <a:prstGeom prst="rect">
            <a:avLst/>
          </a:prstGeom>
        </p:spPr>
      </p:pic>
      <p:sp>
        <p:nvSpPr>
          <p:cNvPr name="TextBox 11" id="11"/>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WORD2VEC MODEL</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546001" y="1249178"/>
            <a:ext cx="11195997" cy="3240562"/>
          </a:xfrm>
          <a:prstGeom prst="rect">
            <a:avLst/>
          </a:prstGeom>
        </p:spPr>
      </p:pic>
      <p:pic>
        <p:nvPicPr>
          <p:cNvPr name="Picture 11" id="11"/>
          <p:cNvPicPr>
            <a:picLocks noChangeAspect="true"/>
          </p:cNvPicPr>
          <p:nvPr/>
        </p:nvPicPr>
        <p:blipFill>
          <a:blip r:embed="rId7"/>
          <a:srcRect l="0" t="0" r="0" b="0"/>
          <a:stretch>
            <a:fillRect/>
          </a:stretch>
        </p:blipFill>
        <p:spPr>
          <a:xfrm flipH="false" flipV="false" rot="0">
            <a:off x="5248551" y="4211850"/>
            <a:ext cx="9725010" cy="6067581"/>
          </a:xfrm>
          <a:prstGeom prst="rect">
            <a:avLst/>
          </a:prstGeom>
        </p:spPr>
      </p:pic>
      <p:sp>
        <p:nvSpPr>
          <p:cNvPr name="TextBox 12" id="12"/>
          <p:cNvSpPr txBox="true"/>
          <p:nvPr/>
        </p:nvSpPr>
        <p:spPr>
          <a:xfrm rot="0">
            <a:off x="3429162" y="474335"/>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RESULT AS  BAR-CHART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4152425" y="1789480"/>
            <a:ext cx="10462291" cy="8264483"/>
          </a:xfrm>
          <a:prstGeom prst="rect">
            <a:avLst/>
          </a:prstGeom>
        </p:spPr>
      </p:pic>
      <p:sp>
        <p:nvSpPr>
          <p:cNvPr name="TextBox 11" id="11"/>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RESULT AS  BAR-CHART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9162" y="3177540"/>
            <a:ext cx="11429676" cy="4027170"/>
          </a:xfrm>
          <a:prstGeom prst="rect">
            <a:avLst/>
          </a:prstGeom>
        </p:spPr>
        <p:txBody>
          <a:bodyPr anchor="t" rtlCol="false" tIns="0" lIns="0" bIns="0" rIns="0">
            <a:spAutoFit/>
          </a:bodyPr>
          <a:lstStyle/>
          <a:p>
            <a:pPr algn="ctr" marL="0" indent="0" lvl="0">
              <a:lnSpc>
                <a:spcPts val="10560"/>
              </a:lnSpc>
              <a:spcBef>
                <a:spcPct val="0"/>
              </a:spcBef>
            </a:pPr>
            <a:r>
              <a:rPr lang="en-US" sz="9600">
                <a:solidFill>
                  <a:srgbClr val="231F20"/>
                </a:solidFill>
                <a:latin typeface="Source Serif Pro Bold"/>
              </a:rPr>
              <a:t>HOW ABOUT VIETNAMESE TEXT?</a:t>
            </a:r>
          </a:p>
        </p:txBody>
      </p:sp>
      <p:grpSp>
        <p:nvGrpSpPr>
          <p:cNvPr name="Group 3" id="3"/>
          <p:cNvGrpSpPr/>
          <p:nvPr/>
        </p:nvGrpSpPr>
        <p:grpSpPr>
          <a:xfrm rot="592094">
            <a:off x="16838376" y="-1665550"/>
            <a:ext cx="5235657" cy="14808939"/>
            <a:chOff x="0" y="0"/>
            <a:chExt cx="1378939" cy="3900297"/>
          </a:xfrm>
        </p:grpSpPr>
        <p:sp>
          <p:nvSpPr>
            <p:cNvPr name="Freeform 4" id="4"/>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6" id="6"/>
          <p:cNvGrpSpPr/>
          <p:nvPr/>
        </p:nvGrpSpPr>
        <p:grpSpPr>
          <a:xfrm rot="-1867417">
            <a:off x="-3638142" y="-1349168"/>
            <a:ext cx="5235657" cy="17189618"/>
            <a:chOff x="0" y="0"/>
            <a:chExt cx="1378939" cy="4527307"/>
          </a:xfrm>
        </p:grpSpPr>
        <p:sp>
          <p:nvSpPr>
            <p:cNvPr name="Freeform 7" id="7"/>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746062" y="3412385"/>
            <a:ext cx="9631094" cy="3651349"/>
          </a:xfrm>
          <a:prstGeom prst="rect">
            <a:avLst/>
          </a:prstGeom>
        </p:spPr>
      </p:pic>
      <p:pic>
        <p:nvPicPr>
          <p:cNvPr name="Picture 11" id="11"/>
          <p:cNvPicPr>
            <a:picLocks noChangeAspect="true"/>
          </p:cNvPicPr>
          <p:nvPr/>
        </p:nvPicPr>
        <p:blipFill>
          <a:blip r:embed="rId7"/>
          <a:srcRect l="0" t="0" r="0" b="0"/>
          <a:stretch>
            <a:fillRect/>
          </a:stretch>
        </p:blipFill>
        <p:spPr>
          <a:xfrm flipH="false" flipV="false" rot="0">
            <a:off x="4041068" y="7245641"/>
            <a:ext cx="9041081" cy="1259823"/>
          </a:xfrm>
          <a:prstGeom prst="rect">
            <a:avLst/>
          </a:prstGeom>
        </p:spPr>
      </p:pic>
      <p:sp>
        <p:nvSpPr>
          <p:cNvPr name="TextBox 12" id="12"/>
          <p:cNvSpPr txBox="true"/>
          <p:nvPr/>
        </p:nvSpPr>
        <p:spPr>
          <a:xfrm rot="0">
            <a:off x="3429162" y="1235116"/>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Bold"/>
              </a:rPr>
              <a:t>LIBRARIES</a:t>
            </a:r>
          </a:p>
        </p:txBody>
      </p:sp>
      <p:sp>
        <p:nvSpPr>
          <p:cNvPr name="TextBox 13" id="13"/>
          <p:cNvSpPr txBox="true"/>
          <p:nvPr/>
        </p:nvSpPr>
        <p:spPr>
          <a:xfrm rot="0">
            <a:off x="2846771" y="1772170"/>
            <a:ext cx="11429676" cy="1640215"/>
          </a:xfrm>
          <a:prstGeom prst="rect">
            <a:avLst/>
          </a:prstGeom>
        </p:spPr>
        <p:txBody>
          <a:bodyPr anchor="t" rtlCol="false" tIns="0" lIns="0" bIns="0" rIns="0">
            <a:spAutoFit/>
          </a:bodyPr>
          <a:lstStyle/>
          <a:p>
            <a:pPr marL="0" indent="0" lvl="0">
              <a:lnSpc>
                <a:spcPts val="4290"/>
              </a:lnSpc>
              <a:spcBef>
                <a:spcPct val="0"/>
              </a:spcBef>
            </a:pPr>
            <a:r>
              <a:rPr lang="en-US" sz="3900">
                <a:solidFill>
                  <a:srgbClr val="231F20"/>
                </a:solidFill>
                <a:latin typeface="Source Serif Pro"/>
              </a:rPr>
              <a:t>Similar to English, but we add "Underthesea" module/Library in order to tokenize Vietnamese Words in sentences.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429162" y="3096980"/>
            <a:ext cx="10815438" cy="5283878"/>
          </a:xfrm>
          <a:prstGeom prst="rect">
            <a:avLst/>
          </a:prstGeom>
        </p:spPr>
      </p:pic>
      <p:pic>
        <p:nvPicPr>
          <p:cNvPr name="Picture 11" id="11"/>
          <p:cNvPicPr>
            <a:picLocks noChangeAspect="true"/>
          </p:cNvPicPr>
          <p:nvPr/>
        </p:nvPicPr>
        <p:blipFill>
          <a:blip r:embed="rId7"/>
          <a:srcRect l="0" t="0" r="0" b="2304"/>
          <a:stretch>
            <a:fillRect/>
          </a:stretch>
        </p:blipFill>
        <p:spPr>
          <a:xfrm flipH="false" flipV="false" rot="0">
            <a:off x="2891094" y="8485633"/>
            <a:ext cx="11891573" cy="242755"/>
          </a:xfrm>
          <a:prstGeom prst="rect">
            <a:avLst/>
          </a:prstGeom>
        </p:spPr>
      </p:pic>
      <p:sp>
        <p:nvSpPr>
          <p:cNvPr name="TextBox 12" id="12"/>
          <p:cNvSpPr txBox="true"/>
          <p:nvPr/>
        </p:nvSpPr>
        <p:spPr>
          <a:xfrm rot="0">
            <a:off x="3429162" y="215889"/>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PREPARING DATASETS</a:t>
            </a:r>
          </a:p>
        </p:txBody>
      </p:sp>
      <p:sp>
        <p:nvSpPr>
          <p:cNvPr name="TextBox 13" id="13"/>
          <p:cNvSpPr txBox="true"/>
          <p:nvPr/>
        </p:nvSpPr>
        <p:spPr>
          <a:xfrm rot="0">
            <a:off x="3429162" y="808354"/>
            <a:ext cx="11429676" cy="2183140"/>
          </a:xfrm>
          <a:prstGeom prst="rect">
            <a:avLst/>
          </a:prstGeom>
        </p:spPr>
        <p:txBody>
          <a:bodyPr anchor="t" rtlCol="false" tIns="0" lIns="0" bIns="0" rIns="0">
            <a:spAutoFit/>
          </a:bodyPr>
          <a:lstStyle/>
          <a:p>
            <a:pPr>
              <a:lnSpc>
                <a:spcPts val="4290"/>
              </a:lnSpc>
            </a:pPr>
            <a:r>
              <a:rPr lang="en-US" sz="3900">
                <a:solidFill>
                  <a:srgbClr val="231F20"/>
                </a:solidFill>
                <a:latin typeface="Source Serif Pro"/>
              </a:rPr>
              <a:t>We use 47 comments in Vietnamese - 47 labels</a:t>
            </a:r>
          </a:p>
          <a:p>
            <a:pPr>
              <a:lnSpc>
                <a:spcPts val="4290"/>
              </a:lnSpc>
            </a:pPr>
            <a:r>
              <a:rPr lang="en-US" sz="3900">
                <a:solidFill>
                  <a:srgbClr val="231F20"/>
                </a:solidFill>
                <a:latin typeface="Source Serif Pro"/>
              </a:rPr>
              <a:t>1 - positive</a:t>
            </a:r>
          </a:p>
          <a:p>
            <a:pPr>
              <a:lnSpc>
                <a:spcPts val="4290"/>
              </a:lnSpc>
            </a:pPr>
            <a:r>
              <a:rPr lang="en-US" sz="3900">
                <a:solidFill>
                  <a:srgbClr val="231F20"/>
                </a:solidFill>
                <a:latin typeface="Source Serif Pro"/>
              </a:rPr>
              <a:t>0 - neutral</a:t>
            </a:r>
          </a:p>
          <a:p>
            <a:pPr marL="0" indent="0" lvl="0">
              <a:lnSpc>
                <a:spcPts val="4290"/>
              </a:lnSpc>
              <a:spcBef>
                <a:spcPct val="0"/>
              </a:spcBef>
            </a:pPr>
            <a:r>
              <a:rPr lang="en-US" sz="3900">
                <a:solidFill>
                  <a:srgbClr val="231F20"/>
                </a:solidFill>
                <a:latin typeface="Source Serif Pro"/>
              </a:rPr>
              <a:t>2 - negative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259778" y="2104914"/>
            <a:ext cx="17686051" cy="4802607"/>
          </a:xfrm>
          <a:prstGeom prst="rect">
            <a:avLst/>
          </a:prstGeom>
        </p:spPr>
      </p:pic>
      <p:sp>
        <p:nvSpPr>
          <p:cNvPr name="TextBox 11" id="11"/>
          <p:cNvSpPr txBox="true"/>
          <p:nvPr/>
        </p:nvSpPr>
        <p:spPr>
          <a:xfrm rot="0">
            <a:off x="3429162" y="215889"/>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SETUP DATASETS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717124" y="1224332"/>
            <a:ext cx="16853752" cy="8187573"/>
          </a:xfrm>
          <a:prstGeom prst="rect">
            <a:avLst/>
          </a:prstGeom>
        </p:spPr>
      </p:pic>
      <p:sp>
        <p:nvSpPr>
          <p:cNvPr name="TextBox 11" id="11"/>
          <p:cNvSpPr txBox="true"/>
          <p:nvPr/>
        </p:nvSpPr>
        <p:spPr>
          <a:xfrm rot="0">
            <a:off x="3429162" y="215889"/>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BERT MODEL</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709341" y="2143076"/>
            <a:ext cx="16869317" cy="4392460"/>
          </a:xfrm>
          <a:prstGeom prst="rect">
            <a:avLst/>
          </a:prstGeom>
        </p:spPr>
      </p:pic>
      <p:sp>
        <p:nvSpPr>
          <p:cNvPr name="TextBox 11" id="11"/>
          <p:cNvSpPr txBox="true"/>
          <p:nvPr/>
        </p:nvSpPr>
        <p:spPr>
          <a:xfrm rot="0">
            <a:off x="3429162" y="215889"/>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Bold"/>
              </a:rPr>
              <a:t>TF-IDF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244825">
            <a:off x="17452929" y="-1338872"/>
            <a:ext cx="5235657" cy="13165788"/>
            <a:chOff x="0" y="0"/>
            <a:chExt cx="1378939" cy="3467533"/>
          </a:xfrm>
        </p:grpSpPr>
        <p:sp>
          <p:nvSpPr>
            <p:cNvPr name="Freeform 3" id="3"/>
            <p:cNvSpPr/>
            <p:nvPr/>
          </p:nvSpPr>
          <p:spPr>
            <a:xfrm flipH="false" flipV="false">
              <a:off x="0" y="0"/>
              <a:ext cx="1378939" cy="3467533"/>
            </a:xfrm>
            <a:custGeom>
              <a:avLst/>
              <a:gdLst/>
              <a:ahLst/>
              <a:cxnLst/>
              <a:rect r="r" b="b" t="t" l="l"/>
              <a:pathLst>
                <a:path h="3467533" w="1378939">
                  <a:moveTo>
                    <a:pt x="0" y="0"/>
                  </a:moveTo>
                  <a:lnTo>
                    <a:pt x="1378939" y="0"/>
                  </a:lnTo>
                  <a:lnTo>
                    <a:pt x="1378939" y="3467533"/>
                  </a:lnTo>
                  <a:lnTo>
                    <a:pt x="0" y="3467533"/>
                  </a:lnTo>
                  <a:close/>
                </a:path>
              </a:pathLst>
            </a:custGeom>
            <a:solidFill>
              <a:srgbClr val="407D66"/>
            </a:solidFill>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5861824">
            <a:off x="-5460254" y="4299288"/>
            <a:ext cx="11056025" cy="2008169"/>
            <a:chOff x="0" y="0"/>
            <a:chExt cx="2911875" cy="528900"/>
          </a:xfrm>
        </p:grpSpPr>
        <p:sp>
          <p:nvSpPr>
            <p:cNvPr name="Freeform 6" id="6"/>
            <p:cNvSpPr/>
            <p:nvPr/>
          </p:nvSpPr>
          <p:spPr>
            <a:xfrm flipH="false" flipV="false">
              <a:off x="0" y="0"/>
              <a:ext cx="2911875" cy="528900"/>
            </a:xfrm>
            <a:custGeom>
              <a:avLst/>
              <a:gdLst/>
              <a:ahLst/>
              <a:cxnLst/>
              <a:rect r="r" b="b" t="t" l="l"/>
              <a:pathLst>
                <a:path h="528900" w="2911875">
                  <a:moveTo>
                    <a:pt x="0" y="0"/>
                  </a:moveTo>
                  <a:lnTo>
                    <a:pt x="2911875" y="0"/>
                  </a:lnTo>
                  <a:lnTo>
                    <a:pt x="2911875" y="528900"/>
                  </a:lnTo>
                  <a:lnTo>
                    <a:pt x="0" y="528900"/>
                  </a:lnTo>
                  <a:close/>
                </a:path>
              </a:pathLst>
            </a:custGeom>
            <a:solidFill>
              <a:srgbClr val="407D66"/>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150"/>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64203">
            <a:off x="16560128" y="7300937"/>
            <a:ext cx="3808285" cy="2825055"/>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63155">
            <a:off x="-2162160" y="694594"/>
            <a:ext cx="4069756" cy="2708237"/>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1803193" y="3132436"/>
            <a:ext cx="7533099" cy="5414881"/>
          </a:xfrm>
          <a:prstGeom prst="rect">
            <a:avLst/>
          </a:prstGeom>
        </p:spPr>
      </p:pic>
      <p:sp>
        <p:nvSpPr>
          <p:cNvPr name="TextBox 11" id="11"/>
          <p:cNvSpPr txBox="true"/>
          <p:nvPr/>
        </p:nvSpPr>
        <p:spPr>
          <a:xfrm rot="0">
            <a:off x="9502853" y="2903264"/>
            <a:ext cx="6139815" cy="117729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231F20"/>
                </a:solidFill>
                <a:latin typeface="Source Serif Pro"/>
              </a:rPr>
              <a:t>BERT was originally published by Google researchers Jacob Devlin, Ming-Wei Chang, Kenton Lee, and Kristina Toutanova in 2018.</a:t>
            </a:r>
          </a:p>
        </p:txBody>
      </p:sp>
      <p:sp>
        <p:nvSpPr>
          <p:cNvPr name="TextBox 12" id="12"/>
          <p:cNvSpPr txBox="true"/>
          <p:nvPr/>
        </p:nvSpPr>
        <p:spPr>
          <a:xfrm rot="0">
            <a:off x="2223190" y="819987"/>
            <a:ext cx="13419478"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231F20"/>
                </a:solidFill>
                <a:latin typeface="Source Serif Pro Bold"/>
              </a:rPr>
              <a:t>BERT history:</a:t>
            </a:r>
          </a:p>
        </p:txBody>
      </p:sp>
      <p:sp>
        <p:nvSpPr>
          <p:cNvPr name="TextBox 13" id="13"/>
          <p:cNvSpPr txBox="true"/>
          <p:nvPr/>
        </p:nvSpPr>
        <p:spPr>
          <a:xfrm rot="0">
            <a:off x="9502853" y="4761900"/>
            <a:ext cx="6139897" cy="3177540"/>
          </a:xfrm>
          <a:prstGeom prst="rect">
            <a:avLst/>
          </a:prstGeom>
        </p:spPr>
        <p:txBody>
          <a:bodyPr anchor="t" rtlCol="false" tIns="0" lIns="0" bIns="0" rIns="0">
            <a:spAutoFit/>
          </a:bodyPr>
          <a:lstStyle/>
          <a:p>
            <a:pPr algn="l" marL="0" indent="0" lvl="0">
              <a:lnSpc>
                <a:spcPts val="3150"/>
              </a:lnSpc>
              <a:spcBef>
                <a:spcPct val="0"/>
              </a:spcBef>
            </a:pPr>
            <a:r>
              <a:rPr lang="en-US" sz="2100">
                <a:solidFill>
                  <a:srgbClr val="231F20"/>
                </a:solidFill>
                <a:latin typeface="Source Serif Pro"/>
              </a:rPr>
              <a:t>On October 25, 2019, Google announced that they had started applying BERT models for English language search queries within the US. On December 9, 2019, it was reported that BERT had been adopted by Google Search for over 70 languages. In October 2020, almost every single English-based query was processed by a BERT model.</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709341" y="1028700"/>
            <a:ext cx="16869317" cy="4392460"/>
          </a:xfrm>
          <a:prstGeom prst="rect">
            <a:avLst/>
          </a:prstGeom>
        </p:spPr>
      </p:pic>
      <p:pic>
        <p:nvPicPr>
          <p:cNvPr name="Picture 11" id="11"/>
          <p:cNvPicPr>
            <a:picLocks noChangeAspect="true"/>
          </p:cNvPicPr>
          <p:nvPr/>
        </p:nvPicPr>
        <p:blipFill>
          <a:blip r:embed="rId7"/>
          <a:srcRect l="0" t="0" r="0" b="0"/>
          <a:stretch>
            <a:fillRect/>
          </a:stretch>
        </p:blipFill>
        <p:spPr>
          <a:xfrm flipH="false" flipV="false" rot="0">
            <a:off x="709341" y="5563715"/>
            <a:ext cx="16869317" cy="4250388"/>
          </a:xfrm>
          <a:prstGeom prst="rect">
            <a:avLst/>
          </a:prstGeom>
        </p:spPr>
      </p:pic>
      <p:sp>
        <p:nvSpPr>
          <p:cNvPr name="TextBox 12" id="12"/>
          <p:cNvSpPr txBox="true"/>
          <p:nvPr/>
        </p:nvSpPr>
        <p:spPr>
          <a:xfrm rot="0">
            <a:off x="3429162" y="215889"/>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Bold"/>
              </a:rPr>
              <a:t>TF-IDF &amp; BAG-OF-WORDS MODELS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274998" y="1028700"/>
            <a:ext cx="17700323" cy="8229600"/>
          </a:xfrm>
          <a:prstGeom prst="rect">
            <a:avLst/>
          </a:prstGeom>
        </p:spPr>
      </p:pic>
      <p:sp>
        <p:nvSpPr>
          <p:cNvPr name="TextBox 11" id="11"/>
          <p:cNvSpPr txBox="true"/>
          <p:nvPr/>
        </p:nvSpPr>
        <p:spPr>
          <a:xfrm rot="0">
            <a:off x="3429162" y="215889"/>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WORD2VEC MODEL</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2549501" y="1028700"/>
            <a:ext cx="13058606" cy="9157524"/>
          </a:xfrm>
          <a:prstGeom prst="rect">
            <a:avLst/>
          </a:prstGeom>
        </p:spPr>
      </p:pic>
      <p:sp>
        <p:nvSpPr>
          <p:cNvPr name="TextBox 11" id="11"/>
          <p:cNvSpPr txBox="true"/>
          <p:nvPr/>
        </p:nvSpPr>
        <p:spPr>
          <a:xfrm rot="0">
            <a:off x="3429162" y="215889"/>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TRAINING RESULT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429162" y="1028700"/>
            <a:ext cx="11169851" cy="8963461"/>
          </a:xfrm>
          <a:prstGeom prst="rect">
            <a:avLst/>
          </a:prstGeom>
        </p:spPr>
      </p:pic>
      <p:sp>
        <p:nvSpPr>
          <p:cNvPr name="TextBox 11" id="11"/>
          <p:cNvSpPr txBox="true"/>
          <p:nvPr/>
        </p:nvSpPr>
        <p:spPr>
          <a:xfrm rot="0">
            <a:off x="3429162" y="215889"/>
            <a:ext cx="11429676" cy="554365"/>
          </a:xfrm>
          <a:prstGeom prst="rect">
            <a:avLst/>
          </a:prstGeom>
        </p:spPr>
        <p:txBody>
          <a:bodyPr anchor="t" rtlCol="false" tIns="0" lIns="0" bIns="0" rIns="0">
            <a:spAutoFit/>
          </a:bodyPr>
          <a:lstStyle/>
          <a:p>
            <a:pPr algn="ctr" marL="0" indent="0" lvl="0">
              <a:lnSpc>
                <a:spcPts val="4290"/>
              </a:lnSpc>
              <a:spcBef>
                <a:spcPct val="0"/>
              </a:spcBef>
            </a:pPr>
            <a:r>
              <a:rPr lang="en-US" sz="3900">
                <a:solidFill>
                  <a:srgbClr val="231F20"/>
                </a:solidFill>
                <a:latin typeface="Source Serif Pro"/>
              </a:rPr>
              <a:t>BAR-CHART MODELS COMPARISON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
        <p:nvSpPr>
          <p:cNvPr name="TextBox 10" id="10"/>
          <p:cNvSpPr txBox="true"/>
          <p:nvPr/>
        </p:nvSpPr>
        <p:spPr>
          <a:xfrm rot="0">
            <a:off x="3668733" y="3791424"/>
            <a:ext cx="11429676" cy="1517024"/>
          </a:xfrm>
          <a:prstGeom prst="rect">
            <a:avLst/>
          </a:prstGeom>
        </p:spPr>
        <p:txBody>
          <a:bodyPr anchor="t" rtlCol="false" tIns="0" lIns="0" bIns="0" rIns="0">
            <a:spAutoFit/>
          </a:bodyPr>
          <a:lstStyle/>
          <a:p>
            <a:pPr algn="ctr">
              <a:lnSpc>
                <a:spcPts val="7700"/>
              </a:lnSpc>
            </a:pPr>
            <a:r>
              <a:rPr lang="en-US" sz="7000">
                <a:solidFill>
                  <a:srgbClr val="231F20"/>
                </a:solidFill>
                <a:latin typeface="Source Serif Pro Bold"/>
              </a:rPr>
              <a:t>THANKS FOR LISTENING</a:t>
            </a:r>
          </a:p>
          <a:p>
            <a:pPr algn="ctr" marL="0" indent="0" lvl="0">
              <a:lnSpc>
                <a:spcPts val="429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9162" y="3177540"/>
            <a:ext cx="11429676" cy="4027170"/>
          </a:xfrm>
          <a:prstGeom prst="rect">
            <a:avLst/>
          </a:prstGeom>
        </p:spPr>
        <p:txBody>
          <a:bodyPr anchor="t" rtlCol="false" tIns="0" lIns="0" bIns="0" rIns="0">
            <a:spAutoFit/>
          </a:bodyPr>
          <a:lstStyle/>
          <a:p>
            <a:pPr algn="ctr" marL="0" indent="0" lvl="0">
              <a:lnSpc>
                <a:spcPts val="10560"/>
              </a:lnSpc>
              <a:spcBef>
                <a:spcPct val="0"/>
              </a:spcBef>
            </a:pPr>
            <a:r>
              <a:rPr lang="en-US" sz="9600" u="none">
                <a:solidFill>
                  <a:srgbClr val="231F20"/>
                </a:solidFill>
                <a:latin typeface="Source Serif Pro Bold"/>
              </a:rPr>
              <a:t>Some of the key features of the BERT model </a:t>
            </a:r>
          </a:p>
        </p:txBody>
      </p:sp>
      <p:grpSp>
        <p:nvGrpSpPr>
          <p:cNvPr name="Group 3" id="3"/>
          <p:cNvGrpSpPr/>
          <p:nvPr/>
        </p:nvGrpSpPr>
        <p:grpSpPr>
          <a:xfrm rot="592094">
            <a:off x="16838376" y="-1665550"/>
            <a:ext cx="5235657" cy="14808939"/>
            <a:chOff x="0" y="0"/>
            <a:chExt cx="1378939" cy="3900297"/>
          </a:xfrm>
        </p:grpSpPr>
        <p:sp>
          <p:nvSpPr>
            <p:cNvPr name="Freeform 4" id="4"/>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5" id="5"/>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6" id="6"/>
          <p:cNvGrpSpPr/>
          <p:nvPr/>
        </p:nvGrpSpPr>
        <p:grpSpPr>
          <a:xfrm rot="-1867417">
            <a:off x="-3638142" y="-1349168"/>
            <a:ext cx="5235657" cy="17189618"/>
            <a:chOff x="0" y="0"/>
            <a:chExt cx="1378939" cy="4527307"/>
          </a:xfrm>
        </p:grpSpPr>
        <p:sp>
          <p:nvSpPr>
            <p:cNvPr name="Freeform 7" id="7"/>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2076485" y="4361178"/>
            <a:ext cx="13708378" cy="5214895"/>
          </a:xfrm>
          <a:prstGeom prst="rect">
            <a:avLst/>
          </a:prstGeom>
        </p:spPr>
      </p:pic>
      <p:sp>
        <p:nvSpPr>
          <p:cNvPr name="TextBox 11" id="11"/>
          <p:cNvSpPr txBox="true"/>
          <p:nvPr/>
        </p:nvSpPr>
        <p:spPr>
          <a:xfrm rot="0">
            <a:off x="3429162" y="553651"/>
            <a:ext cx="11429676" cy="3330165"/>
          </a:xfrm>
          <a:prstGeom prst="rect">
            <a:avLst/>
          </a:prstGeom>
        </p:spPr>
        <p:txBody>
          <a:bodyPr anchor="t" rtlCol="false" tIns="0" lIns="0" bIns="0" rIns="0">
            <a:spAutoFit/>
          </a:bodyPr>
          <a:lstStyle/>
          <a:p>
            <a:pPr algn="ctr">
              <a:lnSpc>
                <a:spcPts val="7994"/>
              </a:lnSpc>
            </a:pPr>
            <a:r>
              <a:rPr lang="en-US" sz="7267">
                <a:solidFill>
                  <a:srgbClr val="231F20"/>
                </a:solidFill>
                <a:latin typeface="Source Serif Pro Bold"/>
              </a:rPr>
              <a:t>INCLUDE</a:t>
            </a:r>
          </a:p>
          <a:p>
            <a:pPr algn="ctr" marL="0" indent="0" lvl="0">
              <a:lnSpc>
                <a:spcPts val="4584"/>
              </a:lnSpc>
              <a:spcBef>
                <a:spcPct val="0"/>
              </a:spcBef>
            </a:pPr>
            <a:r>
              <a:rPr lang="en-US" sz="4167" u="none">
                <a:solidFill>
                  <a:srgbClr val="231F20"/>
                </a:solidFill>
                <a:latin typeface="Source Serif Pro Bold"/>
              </a:rPr>
              <a:t>Transformer Architecture: BERT uses the Transformer architecture, a self-attention-based structure that allows the model to focus on relationships between words in a sentence.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159034" y="3429966"/>
            <a:ext cx="11553616" cy="5522289"/>
          </a:xfrm>
          <a:prstGeom prst="rect">
            <a:avLst/>
          </a:prstGeom>
        </p:spPr>
      </p:pic>
      <p:sp>
        <p:nvSpPr>
          <p:cNvPr name="TextBox 11" id="11"/>
          <p:cNvSpPr txBox="true"/>
          <p:nvPr/>
        </p:nvSpPr>
        <p:spPr>
          <a:xfrm rot="0">
            <a:off x="3543886" y="804204"/>
            <a:ext cx="11429676" cy="2222087"/>
          </a:xfrm>
          <a:prstGeom prst="rect">
            <a:avLst/>
          </a:prstGeom>
        </p:spPr>
        <p:txBody>
          <a:bodyPr anchor="t" rtlCol="false" tIns="0" lIns="0" bIns="0" rIns="0">
            <a:spAutoFit/>
          </a:bodyPr>
          <a:lstStyle/>
          <a:p>
            <a:pPr algn="ctr" marL="0" indent="0" lvl="0">
              <a:lnSpc>
                <a:spcPts val="4364"/>
              </a:lnSpc>
              <a:spcBef>
                <a:spcPct val="0"/>
              </a:spcBef>
            </a:pPr>
            <a:r>
              <a:rPr lang="en-US" sz="3967" u="none">
                <a:solidFill>
                  <a:srgbClr val="231F20"/>
                </a:solidFill>
                <a:latin typeface="Source Serif Pro Bold"/>
              </a:rPr>
              <a:t>Bidirectional training: BERT is trained to understand the context in both directions (left-to-right and right-to-left), allowing better semantic capture than one-way training models.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4377453" y="3681230"/>
            <a:ext cx="9533093" cy="5787148"/>
          </a:xfrm>
          <a:prstGeom prst="rect">
            <a:avLst/>
          </a:prstGeom>
        </p:spPr>
      </p:pic>
      <p:sp>
        <p:nvSpPr>
          <p:cNvPr name="TextBox 11" id="11"/>
          <p:cNvSpPr txBox="true"/>
          <p:nvPr/>
        </p:nvSpPr>
        <p:spPr>
          <a:xfrm rot="0">
            <a:off x="3429162" y="812948"/>
            <a:ext cx="11429676" cy="2726065"/>
          </a:xfrm>
          <a:prstGeom prst="rect">
            <a:avLst/>
          </a:prstGeom>
        </p:spPr>
        <p:txBody>
          <a:bodyPr anchor="t" rtlCol="false" tIns="0" lIns="0" bIns="0" rIns="0">
            <a:spAutoFit/>
          </a:bodyPr>
          <a:lstStyle/>
          <a:p>
            <a:pPr algn="ctr" marL="0" indent="0" lvl="0">
              <a:lnSpc>
                <a:spcPts val="4290"/>
              </a:lnSpc>
              <a:spcBef>
                <a:spcPct val="0"/>
              </a:spcBef>
            </a:pPr>
            <a:r>
              <a:rPr lang="en-US" sz="3900" u="none">
                <a:solidFill>
                  <a:srgbClr val="231F20"/>
                </a:solidFill>
                <a:latin typeface="Source Serif Pro Bold"/>
              </a:rPr>
              <a:t>Unsupervised Training: BERT is trained on unsupervised data using two techniques: Masked Language Model and Next Sentence Prediction .This allows BERT to learn from large amounts of textual data without the need for labels.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92094">
            <a:off x="16838376" y="-1665550"/>
            <a:ext cx="5235657" cy="14808939"/>
            <a:chOff x="0" y="0"/>
            <a:chExt cx="1378939" cy="3900297"/>
          </a:xfrm>
        </p:grpSpPr>
        <p:sp>
          <p:nvSpPr>
            <p:cNvPr name="Freeform 3" id="3"/>
            <p:cNvSpPr/>
            <p:nvPr/>
          </p:nvSpPr>
          <p:spPr>
            <a:xfrm flipH="false" flipV="false">
              <a:off x="0" y="0"/>
              <a:ext cx="1378939" cy="3900297"/>
            </a:xfrm>
            <a:custGeom>
              <a:avLst/>
              <a:gdLst/>
              <a:ahLst/>
              <a:cxnLst/>
              <a:rect r="r" b="b" t="t" l="l"/>
              <a:pathLst>
                <a:path h="3900297" w="1378939">
                  <a:moveTo>
                    <a:pt x="0" y="0"/>
                  </a:moveTo>
                  <a:lnTo>
                    <a:pt x="1378939" y="0"/>
                  </a:lnTo>
                  <a:lnTo>
                    <a:pt x="1378939" y="3900297"/>
                  </a:lnTo>
                  <a:lnTo>
                    <a:pt x="0" y="3900297"/>
                  </a:lnTo>
                  <a:close/>
                </a:path>
              </a:pathLst>
            </a:custGeom>
            <a:solidFill>
              <a:srgbClr val="F47D37"/>
            </a:solidFill>
            <a:ln>
              <a:noFill/>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grpSp>
        <p:nvGrpSpPr>
          <p:cNvPr name="Group 5" id="5"/>
          <p:cNvGrpSpPr/>
          <p:nvPr/>
        </p:nvGrpSpPr>
        <p:grpSpPr>
          <a:xfrm rot="-1867417">
            <a:off x="-3638142" y="-1349168"/>
            <a:ext cx="5235657" cy="17189618"/>
            <a:chOff x="0" y="0"/>
            <a:chExt cx="1378939" cy="4527307"/>
          </a:xfrm>
        </p:grpSpPr>
        <p:sp>
          <p:nvSpPr>
            <p:cNvPr name="Freeform 6" id="6"/>
            <p:cNvSpPr/>
            <p:nvPr/>
          </p:nvSpPr>
          <p:spPr>
            <a:xfrm flipH="false" flipV="false">
              <a:off x="0" y="0"/>
              <a:ext cx="1378939" cy="4527307"/>
            </a:xfrm>
            <a:custGeom>
              <a:avLst/>
              <a:gdLst/>
              <a:ahLst/>
              <a:cxnLst/>
              <a:rect r="r" b="b" t="t" l="l"/>
              <a:pathLst>
                <a:path h="4527307" w="1378939">
                  <a:moveTo>
                    <a:pt x="0" y="0"/>
                  </a:moveTo>
                  <a:lnTo>
                    <a:pt x="1378939" y="0"/>
                  </a:lnTo>
                  <a:lnTo>
                    <a:pt x="1378939" y="4527307"/>
                  </a:lnTo>
                  <a:lnTo>
                    <a:pt x="0" y="4527307"/>
                  </a:lnTo>
                  <a:close/>
                </a:path>
              </a:pathLst>
            </a:custGeom>
            <a:solidFill>
              <a:srgbClr val="F47D37"/>
            </a:solidFill>
            <a:ln>
              <a:noFill/>
            </a:ln>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marL="0" indent="0" lvl="0">
                <a:lnSpc>
                  <a:spcPts val="3150"/>
                </a:lnSpc>
                <a:spcBef>
                  <a:spcPct val="0"/>
                </a:spcBef>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381348">
            <a:off x="-2571985" y="844606"/>
            <a:ext cx="5143969" cy="4049707"/>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13960">
            <a:off x="15333634" y="7024195"/>
            <a:ext cx="2972782" cy="3802395"/>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3323749" y="3448978"/>
            <a:ext cx="11485097" cy="5809322"/>
          </a:xfrm>
          <a:prstGeom prst="rect">
            <a:avLst/>
          </a:prstGeom>
        </p:spPr>
      </p:pic>
      <p:sp>
        <p:nvSpPr>
          <p:cNvPr name="TextBox 11" id="11"/>
          <p:cNvSpPr txBox="true"/>
          <p:nvPr/>
        </p:nvSpPr>
        <p:spPr>
          <a:xfrm rot="0">
            <a:off x="3429162" y="433701"/>
            <a:ext cx="11429676" cy="2726065"/>
          </a:xfrm>
          <a:prstGeom prst="rect">
            <a:avLst/>
          </a:prstGeom>
        </p:spPr>
        <p:txBody>
          <a:bodyPr anchor="t" rtlCol="false" tIns="0" lIns="0" bIns="0" rIns="0">
            <a:spAutoFit/>
          </a:bodyPr>
          <a:lstStyle/>
          <a:p>
            <a:pPr algn="ctr" marL="0" indent="0" lvl="0">
              <a:lnSpc>
                <a:spcPts val="4290"/>
              </a:lnSpc>
              <a:spcBef>
                <a:spcPct val="0"/>
              </a:spcBef>
            </a:pPr>
            <a:r>
              <a:rPr lang="en-US" sz="3900" u="none">
                <a:solidFill>
                  <a:srgbClr val="231F20"/>
                </a:solidFill>
                <a:latin typeface="Source Serif Pro Bold"/>
              </a:rPr>
              <a:t>Transfer learning: BERT can be fine-tuned to solve specific tasks by transferring knowledge learned from training on unsupervised data. This improves performance and reduces training time for many NLP tasks.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DAFgbUXTzAo</dc:identifier>
  <dcterms:modified xsi:type="dcterms:W3CDTF">2011-08-01T06:04:30Z</dcterms:modified>
  <cp:revision>1</cp:revision>
  <dc:title>19127359_20127552_20127674</dc:title>
</cp:coreProperties>
</file>